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media/image9.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67" r:id="rId3"/>
    <p:sldId id="273" r:id="rId4"/>
    <p:sldId id="258" r:id="rId5"/>
    <p:sldId id="259" r:id="rId6"/>
    <p:sldId id="260" r:id="rId7"/>
    <p:sldId id="261" r:id="rId8"/>
    <p:sldId id="274" r:id="rId9"/>
    <p:sldId id="270" r:id="rId10"/>
    <p:sldId id="275" r:id="rId11"/>
    <p:sldId id="276" r:id="rId12"/>
    <p:sldId id="268" r:id="rId13"/>
    <p:sldId id="269" r:id="rId14"/>
    <p:sldId id="277" r:id="rId15"/>
    <p:sldId id="278" r:id="rId16"/>
    <p:sldId id="265" r:id="rId17"/>
    <p:sldId id="272" r:id="rId18"/>
  </p:sldIdLst>
  <p:sldSz cx="12192000" cy="6858000"/>
  <p:notesSz cx="6858000" cy="9144000"/>
  <p:defaultTex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0D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1" d="100"/>
          <a:sy n="71" d="100"/>
        </p:scale>
        <p:origin x="618"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id-ID"/>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id-ID"/>
          </a:p>
        </p:txBody>
      </p:sp>
      <p:sp>
        <p:nvSpPr>
          <p:cNvPr id="4" name="Date Placeholder 3"/>
          <p:cNvSpPr>
            <a:spLocks noGrp="1"/>
          </p:cNvSpPr>
          <p:nvPr>
            <p:ph type="dt" sz="half" idx="10"/>
          </p:nvPr>
        </p:nvSpPr>
        <p:spPr/>
        <p:txBody>
          <a:bodyPr/>
          <a:lstStyle/>
          <a:p>
            <a:fld id="{C865E918-A700-4BAA-AFC8-79EA0D02C5BB}" type="datetimeFigureOut">
              <a:rPr lang="id-ID" smtClean="0"/>
              <a:t>11/04/2021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3342837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865E918-A700-4BAA-AFC8-79EA0D02C5BB}" type="datetimeFigureOut">
              <a:rPr lang="id-ID" smtClean="0"/>
              <a:t>11/04/2021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7833346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id-ID"/>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865E918-A700-4BAA-AFC8-79EA0D02C5BB}" type="datetimeFigureOut">
              <a:rPr lang="id-ID" smtClean="0"/>
              <a:t>11/04/2021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10805708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AR1">
    <p:spTree>
      <p:nvGrpSpPr>
        <p:cNvPr id="1" name=""/>
        <p:cNvGrpSpPr/>
        <p:nvPr/>
      </p:nvGrpSpPr>
      <p:grpSpPr>
        <a:xfrm>
          <a:off x="0" y="0"/>
          <a:ext cx="0" cy="0"/>
          <a:chOff x="0" y="0"/>
          <a:chExt cx="0" cy="0"/>
        </a:xfrm>
      </p:grpSpPr>
      <p:sp>
        <p:nvSpPr>
          <p:cNvPr id="2" name="Slide Number Placeholder 5"/>
          <p:cNvSpPr>
            <a:spLocks noGrp="1"/>
          </p:cNvSpPr>
          <p:nvPr>
            <p:ph type="sldNum" sz="quarter" idx="12"/>
          </p:nvPr>
        </p:nvSpPr>
        <p:spPr>
          <a:xfrm>
            <a:off x="11091042" y="6223673"/>
            <a:ext cx="459827" cy="367972"/>
          </a:xfrm>
        </p:spPr>
        <p:txBody>
          <a:bodyPr/>
          <a:lstStyle/>
          <a:p>
            <a:fld id="{A69CE740-84AC-40EB-954C-612C1D3F7076}" type="slidenum">
              <a:rPr lang="id-ID" smtClean="0"/>
              <a:t>‹#›</a:t>
            </a:fld>
            <a:endParaRPr lang="id-ID"/>
          </a:p>
        </p:txBody>
      </p:sp>
    </p:spTree>
    <p:extLst>
      <p:ext uri="{BB962C8B-B14F-4D97-AF65-F5344CB8AC3E}">
        <p14:creationId xmlns:p14="http://schemas.microsoft.com/office/powerpoint/2010/main" val="2255519571"/>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10"/>
          </p:nvPr>
        </p:nvSpPr>
        <p:spPr/>
        <p:txBody>
          <a:bodyPr/>
          <a:lstStyle/>
          <a:p>
            <a:fld id="{C865E918-A700-4BAA-AFC8-79EA0D02C5BB}" type="datetimeFigureOut">
              <a:rPr lang="id-ID" smtClean="0"/>
              <a:t>11/04/2021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35270387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id-ID"/>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865E918-A700-4BAA-AFC8-79EA0D02C5BB}" type="datetimeFigureOut">
              <a:rPr lang="id-ID" smtClean="0"/>
              <a:t>11/04/2021</a:t>
            </a:fld>
            <a:endParaRPr lang="id-ID"/>
          </a:p>
        </p:txBody>
      </p:sp>
      <p:sp>
        <p:nvSpPr>
          <p:cNvPr id="5" name="Footer Placeholder 4"/>
          <p:cNvSpPr>
            <a:spLocks noGrp="1"/>
          </p:cNvSpPr>
          <p:nvPr>
            <p:ph type="ftr" sz="quarter" idx="11"/>
          </p:nvPr>
        </p:nvSpPr>
        <p:spPr/>
        <p:txBody>
          <a:bodyPr/>
          <a:lstStyle/>
          <a:p>
            <a:endParaRPr lang="id-ID"/>
          </a:p>
        </p:txBody>
      </p:sp>
      <p:sp>
        <p:nvSpPr>
          <p:cNvPr id="6" name="Slide Number Placeholder 5"/>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3754607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Date Placeholder 4"/>
          <p:cNvSpPr>
            <a:spLocks noGrp="1"/>
          </p:cNvSpPr>
          <p:nvPr>
            <p:ph type="dt" sz="half" idx="10"/>
          </p:nvPr>
        </p:nvSpPr>
        <p:spPr/>
        <p:txBody>
          <a:bodyPr/>
          <a:lstStyle/>
          <a:p>
            <a:fld id="{C865E918-A700-4BAA-AFC8-79EA0D02C5BB}" type="datetimeFigureOut">
              <a:rPr lang="id-ID" smtClean="0"/>
              <a:t>11/04/2021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3113163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id-ID"/>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7" name="Date Placeholder 6"/>
          <p:cNvSpPr>
            <a:spLocks noGrp="1"/>
          </p:cNvSpPr>
          <p:nvPr>
            <p:ph type="dt" sz="half" idx="10"/>
          </p:nvPr>
        </p:nvSpPr>
        <p:spPr/>
        <p:txBody>
          <a:bodyPr/>
          <a:lstStyle/>
          <a:p>
            <a:fld id="{C865E918-A700-4BAA-AFC8-79EA0D02C5BB}" type="datetimeFigureOut">
              <a:rPr lang="id-ID" smtClean="0"/>
              <a:t>11/04/2021</a:t>
            </a:fld>
            <a:endParaRPr lang="id-ID"/>
          </a:p>
        </p:txBody>
      </p:sp>
      <p:sp>
        <p:nvSpPr>
          <p:cNvPr id="8" name="Footer Placeholder 7"/>
          <p:cNvSpPr>
            <a:spLocks noGrp="1"/>
          </p:cNvSpPr>
          <p:nvPr>
            <p:ph type="ftr" sz="quarter" idx="11"/>
          </p:nvPr>
        </p:nvSpPr>
        <p:spPr/>
        <p:txBody>
          <a:bodyPr/>
          <a:lstStyle/>
          <a:p>
            <a:endParaRPr lang="id-ID"/>
          </a:p>
        </p:txBody>
      </p:sp>
      <p:sp>
        <p:nvSpPr>
          <p:cNvPr id="9" name="Slide Number Placeholder 8"/>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33591841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id-ID"/>
          </a:p>
        </p:txBody>
      </p:sp>
      <p:sp>
        <p:nvSpPr>
          <p:cNvPr id="3" name="Date Placeholder 2"/>
          <p:cNvSpPr>
            <a:spLocks noGrp="1"/>
          </p:cNvSpPr>
          <p:nvPr>
            <p:ph type="dt" sz="half" idx="10"/>
          </p:nvPr>
        </p:nvSpPr>
        <p:spPr/>
        <p:txBody>
          <a:bodyPr/>
          <a:lstStyle/>
          <a:p>
            <a:fld id="{C865E918-A700-4BAA-AFC8-79EA0D02C5BB}" type="datetimeFigureOut">
              <a:rPr lang="id-ID" smtClean="0"/>
              <a:t>11/04/2021</a:t>
            </a:fld>
            <a:endParaRPr lang="id-ID"/>
          </a:p>
        </p:txBody>
      </p:sp>
      <p:sp>
        <p:nvSpPr>
          <p:cNvPr id="4" name="Footer Placeholder 3"/>
          <p:cNvSpPr>
            <a:spLocks noGrp="1"/>
          </p:cNvSpPr>
          <p:nvPr>
            <p:ph type="ftr" sz="quarter" idx="11"/>
          </p:nvPr>
        </p:nvSpPr>
        <p:spPr/>
        <p:txBody>
          <a:bodyPr/>
          <a:lstStyle/>
          <a:p>
            <a:endParaRPr lang="id-ID"/>
          </a:p>
        </p:txBody>
      </p:sp>
      <p:sp>
        <p:nvSpPr>
          <p:cNvPr id="5" name="Slide Number Placeholder 4"/>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24083819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65E918-A700-4BAA-AFC8-79EA0D02C5BB}" type="datetimeFigureOut">
              <a:rPr lang="id-ID" smtClean="0"/>
              <a:t>11/04/2021</a:t>
            </a:fld>
            <a:endParaRPr lang="id-ID"/>
          </a:p>
        </p:txBody>
      </p:sp>
      <p:sp>
        <p:nvSpPr>
          <p:cNvPr id="3" name="Footer Placeholder 2"/>
          <p:cNvSpPr>
            <a:spLocks noGrp="1"/>
          </p:cNvSpPr>
          <p:nvPr>
            <p:ph type="ftr" sz="quarter" idx="11"/>
          </p:nvPr>
        </p:nvSpPr>
        <p:spPr/>
        <p:txBody>
          <a:bodyPr/>
          <a:lstStyle/>
          <a:p>
            <a:endParaRPr lang="id-ID"/>
          </a:p>
        </p:txBody>
      </p:sp>
      <p:sp>
        <p:nvSpPr>
          <p:cNvPr id="4" name="Slide Number Placeholder 3"/>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401424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65E918-A700-4BAA-AFC8-79EA0D02C5BB}" type="datetimeFigureOut">
              <a:rPr lang="id-ID" smtClean="0"/>
              <a:t>11/04/2021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42945205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id-ID"/>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d-ID"/>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865E918-A700-4BAA-AFC8-79EA0D02C5BB}" type="datetimeFigureOut">
              <a:rPr lang="id-ID" smtClean="0"/>
              <a:t>11/04/2021</a:t>
            </a:fld>
            <a:endParaRPr lang="id-ID"/>
          </a:p>
        </p:txBody>
      </p:sp>
      <p:sp>
        <p:nvSpPr>
          <p:cNvPr id="6" name="Footer Placeholder 5"/>
          <p:cNvSpPr>
            <a:spLocks noGrp="1"/>
          </p:cNvSpPr>
          <p:nvPr>
            <p:ph type="ftr" sz="quarter" idx="11"/>
          </p:nvPr>
        </p:nvSpPr>
        <p:spPr/>
        <p:txBody>
          <a:bodyPr/>
          <a:lstStyle/>
          <a:p>
            <a:endParaRPr lang="id-ID"/>
          </a:p>
        </p:txBody>
      </p:sp>
      <p:sp>
        <p:nvSpPr>
          <p:cNvPr id="7" name="Slide Number Placeholder 6"/>
          <p:cNvSpPr>
            <a:spLocks noGrp="1"/>
          </p:cNvSpPr>
          <p:nvPr>
            <p:ph type="sldNum" sz="quarter" idx="12"/>
          </p:nvPr>
        </p:nvSpPr>
        <p:spPr/>
        <p:txBody>
          <a:bodyPr/>
          <a:lstStyle/>
          <a:p>
            <a:fld id="{19D31A4B-16BD-4426-A6D0-20A723FE826E}" type="slidenum">
              <a:rPr lang="id-ID" smtClean="0"/>
              <a:t>‹#›</a:t>
            </a:fld>
            <a:endParaRPr lang="id-ID"/>
          </a:p>
        </p:txBody>
      </p:sp>
    </p:spTree>
    <p:extLst>
      <p:ext uri="{BB962C8B-B14F-4D97-AF65-F5344CB8AC3E}">
        <p14:creationId xmlns:p14="http://schemas.microsoft.com/office/powerpoint/2010/main" val="42914904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id-ID"/>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d-ID"/>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65E918-A700-4BAA-AFC8-79EA0D02C5BB}" type="datetimeFigureOut">
              <a:rPr lang="id-ID" smtClean="0"/>
              <a:t>11/04/2021</a:t>
            </a:fld>
            <a:endParaRPr lang="id-ID"/>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id-ID"/>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D31A4B-16BD-4426-A6D0-20A723FE826E}" type="slidenum">
              <a:rPr lang="id-ID" smtClean="0"/>
              <a:t>‹#›</a:t>
            </a:fld>
            <a:endParaRPr lang="id-ID"/>
          </a:p>
        </p:txBody>
      </p:sp>
    </p:spTree>
    <p:extLst>
      <p:ext uri="{BB962C8B-B14F-4D97-AF65-F5344CB8AC3E}">
        <p14:creationId xmlns:p14="http://schemas.microsoft.com/office/powerpoint/2010/main" val="13928886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441354" y="2726838"/>
            <a:ext cx="7223452" cy="769441"/>
          </a:xfrm>
          <a:prstGeom prst="rect">
            <a:avLst/>
          </a:prstGeom>
          <a:noFill/>
        </p:spPr>
        <p:txBody>
          <a:bodyPr wrap="none" rtlCol="0">
            <a:spAutoFit/>
          </a:bodyPr>
          <a:lstStyle/>
          <a:p>
            <a:r>
              <a:rPr lang="en-US" sz="4400" b="1" dirty="0" smtClean="0">
                <a:ea typeface="Roboto" panose="02000000000000000000" pitchFamily="2" charset="0"/>
                <a:cs typeface="Roboto" panose="02000000000000000000" pitchFamily="2" charset="0"/>
              </a:rPr>
              <a:t>Introduction to Deep Learning</a:t>
            </a:r>
            <a:endParaRPr lang="id-ID" sz="4400" b="1" dirty="0">
              <a:ea typeface="Roboto" panose="02000000000000000000" pitchFamily="2" charset="0"/>
              <a:cs typeface="Roboto" panose="02000000000000000000" pitchFamily="2" charset="0"/>
            </a:endParaRPr>
          </a:p>
        </p:txBody>
      </p:sp>
      <p:sp>
        <p:nvSpPr>
          <p:cNvPr id="7" name="TextBox 6"/>
          <p:cNvSpPr txBox="1"/>
          <p:nvPr/>
        </p:nvSpPr>
        <p:spPr>
          <a:xfrm>
            <a:off x="5028073" y="3527057"/>
            <a:ext cx="2372765" cy="338554"/>
          </a:xfrm>
          <a:prstGeom prst="rect">
            <a:avLst/>
          </a:prstGeom>
          <a:noFill/>
        </p:spPr>
        <p:txBody>
          <a:bodyPr wrap="none" rtlCol="0">
            <a:spAutoFit/>
          </a:bodyPr>
          <a:lstStyle/>
          <a:p>
            <a:pPr algn="ctr"/>
            <a:r>
              <a:rPr lang="en-US" sz="1600" dirty="0" smtClean="0">
                <a:ea typeface="Roboto" panose="02000000000000000000" pitchFamily="2" charset="0"/>
                <a:cs typeface="Roboto" panose="02000000000000000000" pitchFamily="2" charset="0"/>
              </a:rPr>
              <a:t>MONDAY, APRIL </a:t>
            </a:r>
            <a:r>
              <a:rPr lang="en-US" sz="1600" dirty="0" smtClean="0">
                <a:ea typeface="Roboto" panose="02000000000000000000" pitchFamily="2" charset="0"/>
                <a:cs typeface="Roboto" panose="02000000000000000000" pitchFamily="2" charset="0"/>
              </a:rPr>
              <a:t>12</a:t>
            </a:r>
            <a:r>
              <a:rPr lang="en-US" sz="1600" baseline="30000" dirty="0" smtClean="0">
                <a:ea typeface="Roboto" panose="02000000000000000000" pitchFamily="2" charset="0"/>
                <a:cs typeface="Roboto" panose="02000000000000000000" pitchFamily="2" charset="0"/>
              </a:rPr>
              <a:t>TH</a:t>
            </a:r>
            <a:r>
              <a:rPr lang="en-US" sz="1600" dirty="0" smtClean="0">
                <a:ea typeface="Roboto" panose="02000000000000000000" pitchFamily="2" charset="0"/>
                <a:cs typeface="Roboto" panose="02000000000000000000" pitchFamily="2" charset="0"/>
              </a:rPr>
              <a:t> </a:t>
            </a:r>
            <a:r>
              <a:rPr lang="en-US" sz="1600" dirty="0" smtClean="0">
                <a:ea typeface="Roboto" panose="02000000000000000000" pitchFamily="2" charset="0"/>
                <a:cs typeface="Roboto" panose="02000000000000000000" pitchFamily="2" charset="0"/>
              </a:rPr>
              <a:t>2021</a:t>
            </a:r>
            <a:endParaRPr lang="id-ID" sz="1600" dirty="0">
              <a:ea typeface="Roboto" panose="02000000000000000000" pitchFamily="2" charset="0"/>
              <a:cs typeface="Roboto" panose="02000000000000000000" pitchFamily="2" charset="0"/>
            </a:endParaRPr>
          </a:p>
        </p:txBody>
      </p:sp>
      <p:sp>
        <p:nvSpPr>
          <p:cNvPr id="8" name="TextBox 7"/>
          <p:cNvSpPr txBox="1"/>
          <p:nvPr/>
        </p:nvSpPr>
        <p:spPr>
          <a:xfrm>
            <a:off x="4267791" y="6275344"/>
            <a:ext cx="3893310" cy="338554"/>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linggaajiandika@gmail.com </a:t>
            </a:r>
            <a:r>
              <a:rPr lang="en-US" sz="1600" dirty="0" smtClean="0"/>
              <a:t>| 081223228410</a:t>
            </a:r>
            <a:endParaRPr lang="id-ID" sz="1600" dirty="0" smtClean="0"/>
          </a:p>
        </p:txBody>
      </p:sp>
      <p:sp>
        <p:nvSpPr>
          <p:cNvPr id="10" name="TextBox 9"/>
          <p:cNvSpPr txBox="1"/>
          <p:nvPr/>
        </p:nvSpPr>
        <p:spPr>
          <a:xfrm>
            <a:off x="5304229" y="3896389"/>
            <a:ext cx="1820434" cy="338554"/>
          </a:xfrm>
          <a:prstGeom prst="rect">
            <a:avLst/>
          </a:prstGeom>
          <a:noFill/>
        </p:spPr>
        <p:txBody>
          <a:bodyPr wrap="none" rtlCol="0">
            <a:spAutoFit/>
          </a:bodyPr>
          <a:lstStyle/>
          <a:p>
            <a:pPr algn="ctr">
              <a:defRPr/>
            </a:pPr>
            <a:r>
              <a:rPr lang="en-US" sz="1600" dirty="0" smtClean="0"/>
              <a:t>LINGGA AJI </a:t>
            </a:r>
            <a:r>
              <a:rPr lang="en-US" sz="1600" dirty="0" smtClean="0"/>
              <a:t>ANDIKA</a:t>
            </a:r>
            <a:endParaRPr lang="id-ID" sz="1600" dirty="0" smtClean="0"/>
          </a:p>
        </p:txBody>
      </p:sp>
    </p:spTree>
    <p:extLst>
      <p:ext uri="{BB962C8B-B14F-4D97-AF65-F5344CB8AC3E}">
        <p14:creationId xmlns:p14="http://schemas.microsoft.com/office/powerpoint/2010/main" val="28143356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2749" y="620510"/>
            <a:ext cx="4705647" cy="523220"/>
          </a:xfrm>
          <a:prstGeom prst="rect">
            <a:avLst/>
          </a:prstGeom>
          <a:noFill/>
        </p:spPr>
        <p:txBody>
          <a:bodyPr wrap="none" rtlCol="0">
            <a:spAutoFit/>
          </a:bodyPr>
          <a:lstStyle/>
          <a:p>
            <a:r>
              <a:rPr lang="en-US" sz="2800" b="1" i="1" dirty="0" smtClean="0">
                <a:solidFill>
                  <a:srgbClr val="070D42"/>
                </a:solidFill>
              </a:rPr>
              <a:t>Convolutional Neural </a:t>
            </a:r>
            <a:r>
              <a:rPr lang="en-US" sz="2800" b="1" i="1" dirty="0" smtClean="0">
                <a:solidFill>
                  <a:srgbClr val="070D42"/>
                </a:solidFill>
              </a:rPr>
              <a:t>Network</a:t>
            </a:r>
            <a:endParaRPr lang="id-ID" sz="2800" b="1" i="1" dirty="0">
              <a:solidFill>
                <a:srgbClr val="070D42"/>
              </a:solidFill>
            </a:endParaRPr>
          </a:p>
        </p:txBody>
      </p:sp>
      <p:pic>
        <p:nvPicPr>
          <p:cNvPr id="4" name="Picture 3" descr="http://machinelearning.mipa.ugm.ac.id/wp-content/uploads/sites/374/2018/06/cnn1.pn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19836" y="1868214"/>
            <a:ext cx="10145373" cy="3456819"/>
          </a:xfrm>
          <a:prstGeom prst="rect">
            <a:avLst/>
          </a:prstGeom>
          <a:noFill/>
          <a:ln>
            <a:noFill/>
          </a:ln>
        </p:spPr>
      </p:pic>
    </p:spTree>
    <p:extLst>
      <p:ext uri="{BB962C8B-B14F-4D97-AF65-F5344CB8AC3E}">
        <p14:creationId xmlns:p14="http://schemas.microsoft.com/office/powerpoint/2010/main" val="6835482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0D42"/>
        </a:solidFill>
        <a:effectLst/>
      </p:bgPr>
    </p:bg>
    <p:spTree>
      <p:nvGrpSpPr>
        <p:cNvPr id="1" name=""/>
        <p:cNvGrpSpPr/>
        <p:nvPr/>
      </p:nvGrpSpPr>
      <p:grpSpPr>
        <a:xfrm>
          <a:off x="0" y="0"/>
          <a:ext cx="0" cy="0"/>
          <a:chOff x="0" y="0"/>
          <a:chExt cx="0" cy="0"/>
        </a:xfrm>
      </p:grpSpPr>
      <p:sp>
        <p:nvSpPr>
          <p:cNvPr id="3" name="Rectangle 2"/>
          <p:cNvSpPr/>
          <p:nvPr/>
        </p:nvSpPr>
        <p:spPr>
          <a:xfrm>
            <a:off x="3319124" y="2812576"/>
            <a:ext cx="5771132" cy="769441"/>
          </a:xfrm>
          <a:prstGeom prst="rect">
            <a:avLst/>
          </a:prstGeom>
        </p:spPr>
        <p:txBody>
          <a:bodyPr wrap="none">
            <a:spAutoFit/>
          </a:bodyPr>
          <a:lstStyle/>
          <a:p>
            <a:pPr algn="ctr"/>
            <a:r>
              <a:rPr lang="en-US" sz="4400" b="1" dirty="0" smtClean="0">
                <a:solidFill>
                  <a:schemeClr val="bg1"/>
                </a:solidFill>
              </a:rPr>
              <a:t>Deep Learning Use Case</a:t>
            </a:r>
            <a:endParaRPr lang="en-US" sz="4400" b="1" dirty="0" smtClean="0">
              <a:solidFill>
                <a:schemeClr val="bg1"/>
              </a:solidFill>
            </a:endParaRPr>
          </a:p>
        </p:txBody>
      </p:sp>
    </p:spTree>
    <p:extLst>
      <p:ext uri="{BB962C8B-B14F-4D97-AF65-F5344CB8AC3E}">
        <p14:creationId xmlns:p14="http://schemas.microsoft.com/office/powerpoint/2010/main" val="17041793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57551" y="1025014"/>
            <a:ext cx="4979949" cy="1477328"/>
          </a:xfrm>
          <a:prstGeom prst="rect">
            <a:avLst/>
          </a:prstGeom>
        </p:spPr>
        <p:txBody>
          <a:bodyPr wrap="square">
            <a:spAutoFit/>
          </a:bodyPr>
          <a:lstStyle/>
          <a:p>
            <a:pPr algn="just"/>
            <a:r>
              <a:rPr lang="id-ID" dirty="0" smtClean="0"/>
              <a:t>Computer vision menggabungkan kamera, komputasi berbasis edge atau cloud, perangkat lunak, dan kecerdasan buatan (AI) untuk memungkinkan sistem "melihat" dan mengidentifikasi objek.</a:t>
            </a:r>
            <a:endParaRPr lang="id-ID" dirty="0"/>
          </a:p>
        </p:txBody>
      </p:sp>
      <p:sp>
        <p:nvSpPr>
          <p:cNvPr id="3" name="TextBox 2"/>
          <p:cNvSpPr txBox="1"/>
          <p:nvPr/>
        </p:nvSpPr>
        <p:spPr>
          <a:xfrm>
            <a:off x="4815733" y="233398"/>
            <a:ext cx="2671372" cy="523220"/>
          </a:xfrm>
          <a:prstGeom prst="rect">
            <a:avLst/>
          </a:prstGeom>
          <a:noFill/>
        </p:spPr>
        <p:txBody>
          <a:bodyPr wrap="none" rtlCol="0">
            <a:spAutoFit/>
          </a:bodyPr>
          <a:lstStyle/>
          <a:p>
            <a:r>
              <a:rPr lang="en-US" sz="2800" b="1" dirty="0" smtClean="0">
                <a:solidFill>
                  <a:srgbClr val="070D42"/>
                </a:solidFill>
              </a:rPr>
              <a:t>Computer Vision</a:t>
            </a:r>
            <a:endParaRPr lang="id-ID" sz="2800" b="1" dirty="0">
              <a:solidFill>
                <a:srgbClr val="070D42"/>
              </a:solidFill>
            </a:endParaRPr>
          </a:p>
        </p:txBody>
      </p:sp>
      <p:sp>
        <p:nvSpPr>
          <p:cNvPr id="4" name="Rectangle 3"/>
          <p:cNvSpPr/>
          <p:nvPr/>
        </p:nvSpPr>
        <p:spPr>
          <a:xfrm>
            <a:off x="400451" y="1025014"/>
            <a:ext cx="5464097" cy="2031325"/>
          </a:xfrm>
          <a:prstGeom prst="rect">
            <a:avLst/>
          </a:prstGeom>
        </p:spPr>
        <p:txBody>
          <a:bodyPr wrap="square">
            <a:spAutoFit/>
          </a:bodyPr>
          <a:lstStyle/>
          <a:p>
            <a:pPr algn="just"/>
            <a:r>
              <a:rPr lang="en-US" b="1" i="1" dirty="0" smtClean="0"/>
              <a:t>Computer vision</a:t>
            </a:r>
            <a:r>
              <a:rPr lang="en-US" i="1" dirty="0" smtClean="0"/>
              <a:t> </a:t>
            </a:r>
            <a:r>
              <a:rPr lang="id-ID" dirty="0" smtClean="0"/>
              <a:t>menggunakan </a:t>
            </a:r>
            <a:r>
              <a:rPr lang="en-US" i="1" dirty="0" smtClean="0"/>
              <a:t>deep learning </a:t>
            </a:r>
            <a:r>
              <a:rPr lang="id-ID" dirty="0" smtClean="0"/>
              <a:t>untuk membentuk jaringan saraf </a:t>
            </a:r>
            <a:r>
              <a:rPr lang="en-US" dirty="0" smtClean="0"/>
              <a:t>(</a:t>
            </a:r>
            <a:r>
              <a:rPr lang="en-US" i="1" dirty="0" smtClean="0"/>
              <a:t>neural network</a:t>
            </a:r>
            <a:r>
              <a:rPr lang="en-US" dirty="0" smtClean="0"/>
              <a:t>) </a:t>
            </a:r>
            <a:r>
              <a:rPr lang="id-ID" dirty="0" smtClean="0"/>
              <a:t>yang memandu sistem dalam </a:t>
            </a:r>
            <a:r>
              <a:rPr lang="en-US" i="1" dirty="0" smtClean="0"/>
              <a:t>image processing </a:t>
            </a:r>
            <a:r>
              <a:rPr lang="en-US" dirty="0" err="1" smtClean="0"/>
              <a:t>dan</a:t>
            </a:r>
            <a:r>
              <a:rPr lang="en-US" dirty="0" smtClean="0"/>
              <a:t> </a:t>
            </a:r>
            <a:r>
              <a:rPr lang="en-US" dirty="0" err="1" smtClean="0"/>
              <a:t>analisisnya</a:t>
            </a:r>
            <a:r>
              <a:rPr lang="id-ID" dirty="0" smtClean="0"/>
              <a:t>. Setelah sepenuhnya terlatih, model </a:t>
            </a:r>
            <a:r>
              <a:rPr lang="id-ID" i="1" dirty="0" smtClean="0"/>
              <a:t>computer vision </a:t>
            </a:r>
            <a:r>
              <a:rPr lang="id-ID" dirty="0" smtClean="0"/>
              <a:t>dapat melakukan pengenalan objek, mendeteksi dan mengenali orang, dan bahkan melacak pergerakan.</a:t>
            </a:r>
            <a:endParaRPr lang="id-ID"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34412" b="30980"/>
          <a:stretch/>
        </p:blipFill>
        <p:spPr>
          <a:xfrm>
            <a:off x="28524" y="3432311"/>
            <a:ext cx="12192000" cy="2812926"/>
          </a:xfrm>
          <a:prstGeom prst="rect">
            <a:avLst/>
          </a:prstGeom>
        </p:spPr>
      </p:pic>
    </p:spTree>
    <p:extLst>
      <p:ext uri="{BB962C8B-B14F-4D97-AF65-F5344CB8AC3E}">
        <p14:creationId xmlns:p14="http://schemas.microsoft.com/office/powerpoint/2010/main" val="39276976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l="9145" r="29846"/>
          <a:stretch/>
        </p:blipFill>
        <p:spPr>
          <a:xfrm>
            <a:off x="6221505" y="0"/>
            <a:ext cx="5970495" cy="6858000"/>
          </a:xfrm>
          <a:prstGeom prst="rect">
            <a:avLst/>
          </a:prstGeom>
        </p:spPr>
      </p:pic>
      <p:sp>
        <p:nvSpPr>
          <p:cNvPr id="3" name="TextBox 2"/>
          <p:cNvSpPr txBox="1"/>
          <p:nvPr/>
        </p:nvSpPr>
        <p:spPr>
          <a:xfrm>
            <a:off x="649731" y="2771494"/>
            <a:ext cx="2869888" cy="523220"/>
          </a:xfrm>
          <a:prstGeom prst="rect">
            <a:avLst/>
          </a:prstGeom>
          <a:noFill/>
        </p:spPr>
        <p:txBody>
          <a:bodyPr wrap="none" rtlCol="0">
            <a:spAutoFit/>
          </a:bodyPr>
          <a:lstStyle/>
          <a:p>
            <a:r>
              <a:rPr lang="en-US" sz="2800" b="1" dirty="0" err="1" smtClean="0">
                <a:solidFill>
                  <a:srgbClr val="070D42"/>
                </a:solidFill>
              </a:rPr>
              <a:t>Identifikasi</a:t>
            </a:r>
            <a:r>
              <a:rPr lang="en-US" sz="2800" b="1" dirty="0" smtClean="0">
                <a:solidFill>
                  <a:srgbClr val="070D42"/>
                </a:solidFill>
              </a:rPr>
              <a:t> </a:t>
            </a:r>
            <a:r>
              <a:rPr lang="en-US" sz="2800" b="1" dirty="0" err="1" smtClean="0">
                <a:solidFill>
                  <a:srgbClr val="070D42"/>
                </a:solidFill>
              </a:rPr>
              <a:t>Wajah</a:t>
            </a:r>
            <a:endParaRPr lang="id-ID" sz="2800" b="1" dirty="0">
              <a:solidFill>
                <a:srgbClr val="070D42"/>
              </a:solidFill>
            </a:endParaRPr>
          </a:p>
        </p:txBody>
      </p:sp>
      <p:sp>
        <p:nvSpPr>
          <p:cNvPr id="4" name="Rectangle 3"/>
          <p:cNvSpPr/>
          <p:nvPr/>
        </p:nvSpPr>
        <p:spPr>
          <a:xfrm>
            <a:off x="649731" y="3429184"/>
            <a:ext cx="4979949" cy="1200329"/>
          </a:xfrm>
          <a:prstGeom prst="rect">
            <a:avLst/>
          </a:prstGeom>
        </p:spPr>
        <p:txBody>
          <a:bodyPr wrap="square">
            <a:spAutoFit/>
          </a:bodyPr>
          <a:lstStyle/>
          <a:p>
            <a:pPr algn="just"/>
            <a:r>
              <a:rPr lang="en-US" dirty="0" err="1" smtClean="0"/>
              <a:t>Struktur</a:t>
            </a:r>
            <a:r>
              <a:rPr lang="en-US" dirty="0" smtClean="0"/>
              <a:t> </a:t>
            </a:r>
            <a:r>
              <a:rPr lang="en-US" dirty="0" err="1" smtClean="0"/>
              <a:t>wajah</a:t>
            </a:r>
            <a:r>
              <a:rPr lang="en-US" dirty="0" smtClean="0"/>
              <a:t> </a:t>
            </a:r>
            <a:r>
              <a:rPr lang="en-US" dirty="0" err="1" smtClean="0"/>
              <a:t>manusia</a:t>
            </a:r>
            <a:r>
              <a:rPr lang="en-US" dirty="0" smtClean="0"/>
              <a:t> normal </a:t>
            </a:r>
            <a:r>
              <a:rPr lang="en-US" dirty="0" err="1" smtClean="0"/>
              <a:t>pasti</a:t>
            </a:r>
            <a:r>
              <a:rPr lang="en-US" dirty="0" smtClean="0"/>
              <a:t> </a:t>
            </a:r>
            <a:r>
              <a:rPr lang="en-US" dirty="0" err="1" smtClean="0"/>
              <a:t>memiliki</a:t>
            </a:r>
            <a:r>
              <a:rPr lang="en-US" dirty="0" smtClean="0"/>
              <a:t> </a:t>
            </a:r>
            <a:r>
              <a:rPr lang="en-US" dirty="0" err="1" smtClean="0"/>
              <a:t>beberapa</a:t>
            </a:r>
            <a:r>
              <a:rPr lang="en-US" dirty="0" smtClean="0"/>
              <a:t> </a:t>
            </a:r>
            <a:r>
              <a:rPr lang="en-US" dirty="0" err="1" smtClean="0"/>
              <a:t>bagian</a:t>
            </a:r>
            <a:r>
              <a:rPr lang="en-US" dirty="0" smtClean="0"/>
              <a:t> </a:t>
            </a:r>
            <a:r>
              <a:rPr lang="en-US" dirty="0" err="1" smtClean="0"/>
              <a:t>penting</a:t>
            </a:r>
            <a:r>
              <a:rPr lang="en-US" dirty="0" smtClean="0"/>
              <a:t> yang </a:t>
            </a:r>
            <a:r>
              <a:rPr lang="en-US" dirty="0" err="1" smtClean="0"/>
              <a:t>sangat</a:t>
            </a:r>
            <a:r>
              <a:rPr lang="en-US" dirty="0" smtClean="0"/>
              <a:t> </a:t>
            </a:r>
            <a:r>
              <a:rPr lang="en-US" dirty="0" err="1" smtClean="0"/>
              <a:t>menonjol</a:t>
            </a:r>
            <a:r>
              <a:rPr lang="en-US" dirty="0" smtClean="0"/>
              <a:t>. </a:t>
            </a:r>
            <a:r>
              <a:rPr lang="en-US" dirty="0" err="1" smtClean="0"/>
              <a:t>Bagian</a:t>
            </a:r>
            <a:r>
              <a:rPr lang="en-US" dirty="0" smtClean="0"/>
              <a:t> </a:t>
            </a:r>
            <a:r>
              <a:rPr lang="en-US" dirty="0" err="1" smtClean="0"/>
              <a:t>tersebut</a:t>
            </a:r>
            <a:r>
              <a:rPr lang="en-US" dirty="0" smtClean="0"/>
              <a:t> </a:t>
            </a:r>
            <a:r>
              <a:rPr lang="en-US" dirty="0" err="1" smtClean="0"/>
              <a:t>diantaranya</a:t>
            </a:r>
            <a:r>
              <a:rPr lang="en-US" dirty="0" smtClean="0"/>
              <a:t> </a:t>
            </a:r>
            <a:r>
              <a:rPr lang="en-US" dirty="0" err="1" smtClean="0"/>
              <a:t>mata</a:t>
            </a:r>
            <a:r>
              <a:rPr lang="en-US" dirty="0" smtClean="0"/>
              <a:t>, </a:t>
            </a:r>
            <a:r>
              <a:rPr lang="en-US" dirty="0" err="1" smtClean="0"/>
              <a:t>hidung</a:t>
            </a:r>
            <a:r>
              <a:rPr lang="en-US" dirty="0" smtClean="0"/>
              <a:t> </a:t>
            </a:r>
            <a:r>
              <a:rPr lang="en-US" dirty="0" err="1" smtClean="0"/>
              <a:t>dan</a:t>
            </a:r>
            <a:r>
              <a:rPr lang="en-US" dirty="0" smtClean="0"/>
              <a:t> </a:t>
            </a:r>
            <a:r>
              <a:rPr lang="en-US" dirty="0" err="1" smtClean="0"/>
              <a:t>juga</a:t>
            </a:r>
            <a:r>
              <a:rPr lang="en-US" dirty="0" smtClean="0"/>
              <a:t> </a:t>
            </a:r>
            <a:r>
              <a:rPr lang="en-US" dirty="0" err="1" smtClean="0"/>
              <a:t>mulut</a:t>
            </a:r>
            <a:r>
              <a:rPr lang="en-US" dirty="0" smtClean="0"/>
              <a:t>.</a:t>
            </a:r>
            <a:endParaRPr lang="id-ID" dirty="0"/>
          </a:p>
        </p:txBody>
      </p:sp>
    </p:spTree>
    <p:extLst>
      <p:ext uri="{BB962C8B-B14F-4D97-AF65-F5344CB8AC3E}">
        <p14:creationId xmlns:p14="http://schemas.microsoft.com/office/powerpoint/2010/main" val="124556091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28707" y="2031906"/>
            <a:ext cx="4972451" cy="523220"/>
          </a:xfrm>
          <a:prstGeom prst="rect">
            <a:avLst/>
          </a:prstGeom>
          <a:noFill/>
        </p:spPr>
        <p:txBody>
          <a:bodyPr wrap="none" rtlCol="0">
            <a:spAutoFit/>
          </a:bodyPr>
          <a:lstStyle/>
          <a:p>
            <a:r>
              <a:rPr lang="en-US" sz="2800" b="1" i="1" dirty="0">
                <a:solidFill>
                  <a:srgbClr val="070D42"/>
                </a:solidFill>
              </a:rPr>
              <a:t>Generative Adversarial Network</a:t>
            </a:r>
            <a:endParaRPr lang="id-ID" sz="2800" b="1" i="1" dirty="0">
              <a:solidFill>
                <a:srgbClr val="070D42"/>
              </a:solidFill>
            </a:endParaRPr>
          </a:p>
        </p:txBody>
      </p:sp>
      <p:sp>
        <p:nvSpPr>
          <p:cNvPr id="4" name="Rectangle 3"/>
          <p:cNvSpPr/>
          <p:nvPr/>
        </p:nvSpPr>
        <p:spPr>
          <a:xfrm>
            <a:off x="528707" y="2689596"/>
            <a:ext cx="4666277" cy="2862322"/>
          </a:xfrm>
          <a:prstGeom prst="rect">
            <a:avLst/>
          </a:prstGeom>
        </p:spPr>
        <p:txBody>
          <a:bodyPr wrap="square">
            <a:spAutoFit/>
          </a:bodyPr>
          <a:lstStyle/>
          <a:p>
            <a:pPr algn="just"/>
            <a:r>
              <a:rPr lang="id-ID" i="1" dirty="0"/>
              <a:t>Generative Adversarial Network </a:t>
            </a:r>
            <a:r>
              <a:rPr lang="id-ID" dirty="0"/>
              <a:t>adalah sebuah arsitektur jaringan saraf tiruan yang bertujuan untuk membentuk atau membangkitkan suatu data yang benar-benar baru, dari tidak ada menjadi ada. Umumnya target utama dari GAN adalah data citra. Secara singkat, jaringan GAN dilatih untuk mampu membangkitkan suatu gambar baru berdasarkan kumpulan gambar yang telah ia lihat sebelumnya selama proses pelatihan.</a:t>
            </a:r>
            <a:endParaRPr lang="id-ID"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8039" r="12549"/>
          <a:stretch/>
        </p:blipFill>
        <p:spPr>
          <a:xfrm>
            <a:off x="5844989" y="0"/>
            <a:ext cx="6347011" cy="6858000"/>
          </a:xfrm>
          <a:prstGeom prst="rect">
            <a:avLst/>
          </a:prstGeom>
        </p:spPr>
      </p:pic>
    </p:spTree>
    <p:extLst>
      <p:ext uri="{BB962C8B-B14F-4D97-AF65-F5344CB8AC3E}">
        <p14:creationId xmlns:p14="http://schemas.microsoft.com/office/powerpoint/2010/main" val="30666982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70693" y="1821234"/>
            <a:ext cx="1723421" cy="523220"/>
          </a:xfrm>
          <a:prstGeom prst="rect">
            <a:avLst/>
          </a:prstGeom>
          <a:noFill/>
        </p:spPr>
        <p:txBody>
          <a:bodyPr wrap="none" rtlCol="0">
            <a:spAutoFit/>
          </a:bodyPr>
          <a:lstStyle/>
          <a:p>
            <a:r>
              <a:rPr lang="en-US" sz="2800" b="1" i="1" dirty="0" smtClean="0">
                <a:solidFill>
                  <a:srgbClr val="070D42"/>
                </a:solidFill>
              </a:rPr>
              <a:t>Deep Fake</a:t>
            </a:r>
            <a:endParaRPr lang="id-ID" sz="2800" b="1" i="1" dirty="0">
              <a:solidFill>
                <a:srgbClr val="070D42"/>
              </a:solidFill>
            </a:endParaRPr>
          </a:p>
        </p:txBody>
      </p:sp>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21234"/>
            <a:ext cx="7172135" cy="3586068"/>
          </a:xfrm>
          <a:prstGeom prst="rect">
            <a:avLst/>
          </a:prstGeom>
        </p:spPr>
      </p:pic>
      <p:sp>
        <p:nvSpPr>
          <p:cNvPr id="6" name="Rectangle 5"/>
          <p:cNvSpPr/>
          <p:nvPr/>
        </p:nvSpPr>
        <p:spPr>
          <a:xfrm>
            <a:off x="7570693" y="2452031"/>
            <a:ext cx="4056529" cy="2585323"/>
          </a:xfrm>
          <a:prstGeom prst="rect">
            <a:avLst/>
          </a:prstGeom>
        </p:spPr>
        <p:txBody>
          <a:bodyPr wrap="square">
            <a:spAutoFit/>
          </a:bodyPr>
          <a:lstStyle/>
          <a:p>
            <a:pPr algn="just"/>
            <a:r>
              <a:rPr lang="id-ID" dirty="0"/>
              <a:t>Deepfakes </a:t>
            </a:r>
            <a:r>
              <a:rPr lang="id-ID" dirty="0" smtClean="0"/>
              <a:t>adalah </a:t>
            </a:r>
            <a:r>
              <a:rPr lang="id-ID" dirty="0"/>
              <a:t>media sintetis </a:t>
            </a:r>
            <a:r>
              <a:rPr lang="id-ID" dirty="0" smtClean="0"/>
              <a:t>di </a:t>
            </a:r>
            <a:r>
              <a:rPr lang="id-ID" dirty="0"/>
              <a:t>mana seseorang dalam gambar atau video yang ada diganti dengan kemiripan orang lain. </a:t>
            </a:r>
            <a:r>
              <a:rPr lang="id-ID" dirty="0" smtClean="0"/>
              <a:t>deepfakes </a:t>
            </a:r>
            <a:r>
              <a:rPr lang="id-ID" dirty="0"/>
              <a:t>memanfaatkan teknik yang kuat dari pembelajaran mesin dan kecerdasan buatan untuk memanipulasi atau menghasilkan konten visual dan audio dengan potensi besar untuk menipu. </a:t>
            </a:r>
          </a:p>
        </p:txBody>
      </p:sp>
    </p:spTree>
    <p:extLst>
      <p:ext uri="{BB962C8B-B14F-4D97-AF65-F5344CB8AC3E}">
        <p14:creationId xmlns:p14="http://schemas.microsoft.com/office/powerpoint/2010/main" val="12062168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4078266" y="1753618"/>
            <a:ext cx="6926075" cy="3967239"/>
            <a:chOff x="2007319" y="1438225"/>
            <a:chExt cx="8493749" cy="4865200"/>
          </a:xfrm>
        </p:grpSpPr>
        <p:sp>
          <p:nvSpPr>
            <p:cNvPr id="4" name="Freeform 3"/>
            <p:cNvSpPr>
              <a:spLocks/>
            </p:cNvSpPr>
            <p:nvPr/>
          </p:nvSpPr>
          <p:spPr bwMode="auto">
            <a:xfrm>
              <a:off x="2007319" y="6114624"/>
              <a:ext cx="4278332" cy="188801"/>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5" name="Freeform 4"/>
            <p:cNvSpPr>
              <a:spLocks/>
            </p:cNvSpPr>
            <p:nvPr/>
          </p:nvSpPr>
          <p:spPr bwMode="auto">
            <a:xfrm>
              <a:off x="6222734" y="6114624"/>
              <a:ext cx="4278332" cy="188801"/>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6" name="Freeform 5"/>
            <p:cNvSpPr>
              <a:spLocks/>
            </p:cNvSpPr>
            <p:nvPr/>
          </p:nvSpPr>
          <p:spPr bwMode="auto">
            <a:xfrm>
              <a:off x="2868793" y="1438225"/>
              <a:ext cx="6838561" cy="4666717"/>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tx1">
                <a:lumMod val="75000"/>
                <a:lumOff val="25000"/>
              </a:schemeClr>
            </a:solidFill>
            <a:ln w="31750">
              <a:solidFill>
                <a:schemeClr val="bg1">
                  <a:lumMod val="75000"/>
                </a:schemeClr>
              </a:solid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7" name="Rectangle 6"/>
            <p:cNvSpPr>
              <a:spLocks noChangeArrowheads="1"/>
            </p:cNvSpPr>
            <p:nvPr/>
          </p:nvSpPr>
          <p:spPr bwMode="auto">
            <a:xfrm>
              <a:off x="2007319" y="6037169"/>
              <a:ext cx="8493749" cy="154911"/>
            </a:xfrm>
            <a:prstGeom prst="rect">
              <a:avLst/>
            </a:prstGeom>
            <a:solidFill>
              <a:schemeClr val="bg1">
                <a:lumMod val="85000"/>
              </a:schemeClr>
            </a:solidFill>
            <a:ln>
              <a:noFill/>
            </a:ln>
            <a:extLst>
              <a:ext uri="{91240B29-F687-4f45-9708-019B960494DF}">
                <a14:hiddenLine xmlns:lc="http://schemas.openxmlformats.org/drawingml/2006/lockedCanvas"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sp>
          <p:nvSpPr>
            <p:cNvPr id="8" name="Freeform 7"/>
            <p:cNvSpPr>
              <a:spLocks/>
            </p:cNvSpPr>
            <p:nvPr/>
          </p:nvSpPr>
          <p:spPr bwMode="auto">
            <a:xfrm>
              <a:off x="5641962" y="6037170"/>
              <a:ext cx="1219614" cy="87138"/>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lc="http://schemas.openxmlformats.org/drawingml/2006/lockedCanvas"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kern="1200">
                <a:latin typeface="Roboto Light"/>
              </a:endParaRPr>
            </a:p>
          </p:txBody>
        </p:sp>
      </p:grpSp>
      <p:sp>
        <p:nvSpPr>
          <p:cNvPr id="11" name="TextBox 10"/>
          <p:cNvSpPr txBox="1"/>
          <p:nvPr/>
        </p:nvSpPr>
        <p:spPr>
          <a:xfrm>
            <a:off x="2032628" y="2416467"/>
            <a:ext cx="2570413" cy="1754326"/>
          </a:xfrm>
          <a:prstGeom prst="rect">
            <a:avLst/>
          </a:prstGeom>
          <a:noFill/>
        </p:spPr>
        <p:txBody>
          <a:bodyPr wrap="square" rtlCol="0">
            <a:spAutoFit/>
          </a:bodyPr>
          <a:lstStyle/>
          <a:p>
            <a:pPr algn="r"/>
            <a:r>
              <a:rPr lang="en-US" sz="5400" b="1" dirty="0" smtClean="0">
                <a:solidFill>
                  <a:srgbClr val="070D42"/>
                </a:solidFill>
                <a:ea typeface="Nexa Bold" charset="0"/>
                <a:cs typeface="Nexa Bold" charset="0"/>
              </a:rPr>
              <a:t>Let’s</a:t>
            </a:r>
          </a:p>
          <a:p>
            <a:pPr algn="r"/>
            <a:r>
              <a:rPr lang="en-US" sz="5400" b="1" dirty="0">
                <a:solidFill>
                  <a:srgbClr val="070D42"/>
                </a:solidFill>
                <a:ea typeface="Nexa Bold" charset="0"/>
                <a:cs typeface="Nexa Bold" charset="0"/>
              </a:rPr>
              <a:t>P</a:t>
            </a:r>
            <a:r>
              <a:rPr lang="en-US" sz="5400" b="1" dirty="0" smtClean="0">
                <a:solidFill>
                  <a:srgbClr val="070D42"/>
                </a:solidFill>
                <a:ea typeface="Nexa Bold" charset="0"/>
                <a:cs typeface="Nexa Bold" charset="0"/>
              </a:rPr>
              <a:t>ractice</a:t>
            </a:r>
          </a:p>
        </p:txBody>
      </p:sp>
      <p:pic>
        <p:nvPicPr>
          <p:cNvPr id="1026" name="Picture 2" descr="https://assets.losspreventionmedia.com/uploads/2020/07/Mask-Detection-1280x72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4894" y="2003612"/>
            <a:ext cx="5194529" cy="3254188"/>
          </a:xfrm>
          <a:prstGeom prst="rect">
            <a:avLst/>
          </a:prstGeom>
          <a:noFill/>
          <a:extLst>
            <a:ext uri="{909E8E84-426E-40DD-AFC4-6F175D3DCCD1}">
              <a14:hiddenFill xmlns:a14="http://schemas.microsoft.com/office/drawing/2010/main">
                <a:solidFill>
                  <a:srgbClr val="FFFFFF"/>
                </a:solidFill>
              </a14:hiddenFill>
            </a:ext>
          </a:extLst>
        </p:spPr>
      </p:pic>
      <p:sp>
        <p:nvSpPr>
          <p:cNvPr id="13" name="Isosceles Triangle 12"/>
          <p:cNvSpPr/>
          <p:nvPr/>
        </p:nvSpPr>
        <p:spPr>
          <a:xfrm rot="5400000">
            <a:off x="7128810" y="3075439"/>
            <a:ext cx="983199" cy="847585"/>
          </a:xfrm>
          <a:prstGeom prst="triangle">
            <a:avLst/>
          </a:prstGeom>
          <a:solidFill>
            <a:srgbClr val="070D42"/>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25121701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70D42"/>
        </a:solidFill>
        <a:effectLst/>
      </p:bgPr>
    </p:bg>
    <p:spTree>
      <p:nvGrpSpPr>
        <p:cNvPr id="1" name=""/>
        <p:cNvGrpSpPr/>
        <p:nvPr/>
      </p:nvGrpSpPr>
      <p:grpSpPr>
        <a:xfrm>
          <a:off x="0" y="0"/>
          <a:ext cx="0" cy="0"/>
          <a:chOff x="0" y="0"/>
          <a:chExt cx="0" cy="0"/>
        </a:xfrm>
      </p:grpSpPr>
      <p:sp>
        <p:nvSpPr>
          <p:cNvPr id="3" name="Rectangle 2"/>
          <p:cNvSpPr/>
          <p:nvPr/>
        </p:nvSpPr>
        <p:spPr>
          <a:xfrm>
            <a:off x="1704896" y="1898176"/>
            <a:ext cx="9268499" cy="1569660"/>
          </a:xfrm>
          <a:prstGeom prst="rect">
            <a:avLst/>
          </a:prstGeom>
        </p:spPr>
        <p:txBody>
          <a:bodyPr wrap="none">
            <a:spAutoFit/>
          </a:bodyPr>
          <a:lstStyle/>
          <a:p>
            <a:pPr algn="ctr"/>
            <a:r>
              <a:rPr lang="en-US" sz="3200" b="1" dirty="0" smtClean="0">
                <a:solidFill>
                  <a:schemeClr val="bg1"/>
                </a:solidFill>
              </a:rPr>
              <a:t>It is a capital mistake to theorize before one has data.</a:t>
            </a:r>
          </a:p>
          <a:p>
            <a:pPr algn="ctr"/>
            <a:r>
              <a:rPr lang="en-US" sz="3200" b="1" dirty="0" smtClean="0">
                <a:solidFill>
                  <a:schemeClr val="bg1"/>
                </a:solidFill>
              </a:rPr>
              <a:t>Insensible one begins to twist facts to suit theories,</a:t>
            </a:r>
          </a:p>
          <a:p>
            <a:pPr algn="ctr"/>
            <a:r>
              <a:rPr lang="en-US" sz="3200" b="1" dirty="0" smtClean="0">
                <a:solidFill>
                  <a:schemeClr val="bg1"/>
                </a:solidFill>
              </a:rPr>
              <a:t>instead of theories to suit facts</a:t>
            </a:r>
          </a:p>
        </p:txBody>
      </p:sp>
      <p:sp>
        <p:nvSpPr>
          <p:cNvPr id="4" name="Rectangle 3"/>
          <p:cNvSpPr/>
          <p:nvPr/>
        </p:nvSpPr>
        <p:spPr>
          <a:xfrm>
            <a:off x="4057783" y="3467836"/>
            <a:ext cx="4562724" cy="400110"/>
          </a:xfrm>
          <a:prstGeom prst="rect">
            <a:avLst/>
          </a:prstGeom>
        </p:spPr>
        <p:txBody>
          <a:bodyPr wrap="none">
            <a:spAutoFit/>
          </a:bodyPr>
          <a:lstStyle/>
          <a:p>
            <a:r>
              <a:rPr lang="en-US" sz="2000" i="1" dirty="0">
                <a:solidFill>
                  <a:schemeClr val="bg1"/>
                </a:solidFill>
              </a:rPr>
              <a:t>~</a:t>
            </a:r>
            <a:r>
              <a:rPr lang="en-US" sz="2000" i="1" dirty="0" smtClean="0">
                <a:solidFill>
                  <a:schemeClr val="bg1"/>
                </a:solidFill>
              </a:rPr>
              <a:t> Sir Arthur Conan Doyle, Sherlock Holmes</a:t>
            </a:r>
            <a:endParaRPr lang="id-ID" sz="2000" i="1" dirty="0">
              <a:solidFill>
                <a:schemeClr val="bg1"/>
              </a:solidFill>
            </a:endParaRPr>
          </a:p>
        </p:txBody>
      </p:sp>
      <p:sp>
        <p:nvSpPr>
          <p:cNvPr id="5" name="TextBox 4"/>
          <p:cNvSpPr txBox="1"/>
          <p:nvPr/>
        </p:nvSpPr>
        <p:spPr>
          <a:xfrm>
            <a:off x="887505" y="1251845"/>
            <a:ext cx="1069524" cy="2215991"/>
          </a:xfrm>
          <a:prstGeom prst="rect">
            <a:avLst/>
          </a:prstGeom>
          <a:noFill/>
        </p:spPr>
        <p:txBody>
          <a:bodyPr wrap="none" rtlCol="0">
            <a:spAutoFit/>
          </a:bodyPr>
          <a:lstStyle/>
          <a:p>
            <a:r>
              <a:rPr lang="en-US" sz="13800" b="1" dirty="0" smtClean="0">
                <a:solidFill>
                  <a:schemeClr val="bg1"/>
                </a:solidFill>
                <a:latin typeface="Arial" panose="020B0604020202020204" pitchFamily="34" charset="0"/>
                <a:cs typeface="Arial" panose="020B0604020202020204" pitchFamily="34" charset="0"/>
              </a:rPr>
              <a:t>“</a:t>
            </a:r>
            <a:endParaRPr lang="id-ID" sz="13800" b="1" dirty="0">
              <a:solidFill>
                <a:schemeClr val="bg1"/>
              </a:solidFill>
              <a:latin typeface="Arial" panose="020B0604020202020204" pitchFamily="34" charset="0"/>
              <a:cs typeface="Arial" panose="020B0604020202020204" pitchFamily="34" charset="0"/>
            </a:endParaRPr>
          </a:p>
        </p:txBody>
      </p:sp>
      <p:sp>
        <p:nvSpPr>
          <p:cNvPr id="7" name="TextBox 6"/>
          <p:cNvSpPr txBox="1"/>
          <p:nvPr/>
        </p:nvSpPr>
        <p:spPr>
          <a:xfrm flipV="1">
            <a:off x="8909594" y="1898176"/>
            <a:ext cx="1069524" cy="2215991"/>
          </a:xfrm>
          <a:prstGeom prst="rect">
            <a:avLst/>
          </a:prstGeom>
          <a:noFill/>
        </p:spPr>
        <p:txBody>
          <a:bodyPr wrap="none" rtlCol="0">
            <a:spAutoFit/>
          </a:bodyPr>
          <a:lstStyle/>
          <a:p>
            <a:r>
              <a:rPr lang="en-US" sz="13800" b="1" dirty="0" smtClean="0">
                <a:solidFill>
                  <a:schemeClr val="bg1"/>
                </a:solidFill>
                <a:latin typeface="Arial" panose="020B0604020202020204" pitchFamily="34" charset="0"/>
                <a:cs typeface="Arial" panose="020B0604020202020204" pitchFamily="34" charset="0"/>
              </a:rPr>
              <a:t>“</a:t>
            </a:r>
            <a:endParaRPr lang="id-ID" sz="138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4154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 y="390336"/>
            <a:ext cx="2339787" cy="646894"/>
          </a:xfrm>
          <a:prstGeom prst="rect">
            <a:avLst/>
          </a:prstGeom>
          <a:solidFill>
            <a:srgbClr val="070D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03225"/>
            <a:r>
              <a:rPr lang="en-US" sz="3200" dirty="0" smtClean="0">
                <a:solidFill>
                  <a:schemeClr val="bg1"/>
                </a:solidFill>
                <a:latin typeface="Roboto Light" panose="02000000000000000000" pitchFamily="2" charset="0"/>
                <a:ea typeface="Roboto Light" panose="02000000000000000000" pitchFamily="2" charset="0"/>
                <a:cs typeface="Roboto Light" panose="02000000000000000000" pitchFamily="2" charset="0"/>
              </a:rPr>
              <a:t>Outline</a:t>
            </a:r>
            <a:endParaRPr lang="en-GB" sz="3200" dirty="0">
              <a:solidFill>
                <a:schemeClr val="bg1"/>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18" name="Title 2"/>
          <p:cNvSpPr txBox="1">
            <a:spLocks/>
          </p:cNvSpPr>
          <p:nvPr/>
        </p:nvSpPr>
        <p:spPr>
          <a:xfrm>
            <a:off x="570689" y="1398193"/>
            <a:ext cx="811988" cy="656655"/>
          </a:xfrm>
          <a:prstGeom prst="rect">
            <a:avLst/>
          </a:prstGeom>
        </p:spPr>
        <p:txBody>
          <a:bodyPr wrap="square" lIns="0" tIns="0" rIns="0" bIns="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4200" kern="1500" dirty="0">
                <a:solidFill>
                  <a:srgbClr val="070D42"/>
                </a:solidFill>
                <a:latin typeface="Roboto Light" panose="02000000000000000000" pitchFamily="2" charset="0"/>
                <a:ea typeface="Roboto Light" panose="02000000000000000000" pitchFamily="2" charset="0"/>
                <a:cs typeface="Roboto Light" panose="02000000000000000000" pitchFamily="2" charset="0"/>
              </a:rPr>
              <a:t>01</a:t>
            </a:r>
          </a:p>
        </p:txBody>
      </p:sp>
      <p:sp>
        <p:nvSpPr>
          <p:cNvPr id="24" name="Title 2"/>
          <p:cNvSpPr txBox="1">
            <a:spLocks/>
          </p:cNvSpPr>
          <p:nvPr/>
        </p:nvSpPr>
        <p:spPr>
          <a:xfrm>
            <a:off x="570689" y="3022347"/>
            <a:ext cx="811988" cy="656655"/>
          </a:xfrm>
          <a:prstGeom prst="rect">
            <a:avLst/>
          </a:prstGeom>
        </p:spPr>
        <p:txBody>
          <a:bodyPr wrap="square" lIns="0" tIns="0" rIns="0" bIns="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4200" kern="1500" dirty="0">
                <a:solidFill>
                  <a:srgbClr val="070D42"/>
                </a:solidFill>
                <a:latin typeface="Roboto Light" panose="02000000000000000000" pitchFamily="2" charset="0"/>
                <a:ea typeface="Roboto Light" panose="02000000000000000000" pitchFamily="2" charset="0"/>
                <a:cs typeface="Roboto Light" panose="02000000000000000000" pitchFamily="2" charset="0"/>
              </a:rPr>
              <a:t>02</a:t>
            </a:r>
          </a:p>
        </p:txBody>
      </p:sp>
      <p:sp>
        <p:nvSpPr>
          <p:cNvPr id="26" name="Title 2"/>
          <p:cNvSpPr txBox="1">
            <a:spLocks/>
          </p:cNvSpPr>
          <p:nvPr/>
        </p:nvSpPr>
        <p:spPr>
          <a:xfrm>
            <a:off x="6401613" y="1297683"/>
            <a:ext cx="811988" cy="656655"/>
          </a:xfrm>
          <a:prstGeom prst="rect">
            <a:avLst/>
          </a:prstGeom>
        </p:spPr>
        <p:txBody>
          <a:bodyPr wrap="square" lIns="0" tIns="0" rIns="0" bIns="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4200" kern="1500" dirty="0" smtClean="0">
                <a:solidFill>
                  <a:srgbClr val="070D42"/>
                </a:solidFill>
                <a:latin typeface="Roboto Light" panose="02000000000000000000" pitchFamily="2" charset="0"/>
                <a:ea typeface="Roboto Light" panose="02000000000000000000" pitchFamily="2" charset="0"/>
                <a:cs typeface="Roboto Light" panose="02000000000000000000" pitchFamily="2" charset="0"/>
              </a:rPr>
              <a:t>03</a:t>
            </a:r>
            <a:endParaRPr lang="en-US" sz="4200" kern="1500" dirty="0">
              <a:solidFill>
                <a:srgbClr val="070D4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7" name="Title 2"/>
          <p:cNvSpPr txBox="1">
            <a:spLocks/>
          </p:cNvSpPr>
          <p:nvPr/>
        </p:nvSpPr>
        <p:spPr>
          <a:xfrm>
            <a:off x="6401613" y="3022346"/>
            <a:ext cx="811988" cy="656655"/>
          </a:xfrm>
          <a:prstGeom prst="rect">
            <a:avLst/>
          </a:prstGeom>
        </p:spPr>
        <p:txBody>
          <a:bodyPr wrap="square" lIns="0" tIns="0" rIns="0" bIns="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4200" kern="1500" dirty="0" smtClean="0">
                <a:solidFill>
                  <a:srgbClr val="070D42"/>
                </a:solidFill>
                <a:latin typeface="Roboto Light" panose="02000000000000000000" pitchFamily="2" charset="0"/>
                <a:ea typeface="Roboto Light" panose="02000000000000000000" pitchFamily="2" charset="0"/>
                <a:cs typeface="Roboto Light" panose="02000000000000000000" pitchFamily="2" charset="0"/>
              </a:rPr>
              <a:t>04</a:t>
            </a:r>
            <a:endParaRPr lang="en-US" sz="4200" kern="1500" dirty="0">
              <a:solidFill>
                <a:srgbClr val="070D42"/>
              </a:solidFill>
              <a:latin typeface="Roboto Light" panose="02000000000000000000" pitchFamily="2" charset="0"/>
              <a:ea typeface="Roboto Light" panose="02000000000000000000" pitchFamily="2" charset="0"/>
              <a:cs typeface="Roboto Light" panose="02000000000000000000" pitchFamily="2" charset="0"/>
            </a:endParaRPr>
          </a:p>
        </p:txBody>
      </p:sp>
      <p:sp>
        <p:nvSpPr>
          <p:cNvPr id="28" name="Title 2"/>
          <p:cNvSpPr txBox="1">
            <a:spLocks/>
          </p:cNvSpPr>
          <p:nvPr/>
        </p:nvSpPr>
        <p:spPr>
          <a:xfrm>
            <a:off x="6401613" y="4165422"/>
            <a:ext cx="811988" cy="656655"/>
          </a:xfrm>
          <a:prstGeom prst="rect">
            <a:avLst/>
          </a:prstGeom>
        </p:spPr>
        <p:txBody>
          <a:bodyPr wrap="square" lIns="0" tIns="0" rIns="0" bIns="0" anchor="t">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lang="en-US" sz="4267" kern="1500" dirty="0">
                <a:solidFill>
                  <a:schemeClr val="accent6"/>
                </a:solidFill>
              </a:rPr>
              <a:t>06</a:t>
            </a:r>
            <a:endParaRPr lang="en-US" sz="2667" kern="1500" dirty="0">
              <a:solidFill>
                <a:schemeClr val="accent6"/>
              </a:solidFill>
            </a:endParaRPr>
          </a:p>
        </p:txBody>
      </p:sp>
      <p:graphicFrame>
        <p:nvGraphicFramePr>
          <p:cNvPr id="29" name="Table 28"/>
          <p:cNvGraphicFramePr>
            <a:graphicFrameLocks noGrp="1"/>
          </p:cNvGraphicFramePr>
          <p:nvPr>
            <p:extLst>
              <p:ext uri="{D42A27DB-BD31-4B8C-83A1-F6EECF244321}">
                <p14:modId xmlns:p14="http://schemas.microsoft.com/office/powerpoint/2010/main" val="2234149812"/>
              </p:ext>
            </p:extLst>
          </p:nvPr>
        </p:nvGraphicFramePr>
        <p:xfrm>
          <a:off x="1503700" y="1418535"/>
          <a:ext cx="3793068" cy="626552"/>
        </p:xfrm>
        <a:graphic>
          <a:graphicData uri="http://schemas.openxmlformats.org/drawingml/2006/table">
            <a:tbl>
              <a:tblPr firstRow="1" firstCol="1" bandRow="1">
                <a:tableStyleId>{073A0DAA-6AF3-43AB-8588-CEC1D06C72B9}</a:tableStyleId>
              </a:tblPr>
              <a:tblGrid>
                <a:gridCol w="3793068">
                  <a:extLst>
                    <a:ext uri="{9D8B030D-6E8A-4147-A177-3AD203B41FA5}">
                      <a16:colId xmlns:a16="http://schemas.microsoft.com/office/drawing/2014/main" val="20000"/>
                    </a:ext>
                  </a:extLst>
                </a:gridCol>
              </a:tblGrid>
              <a:tr h="626552">
                <a:tc>
                  <a:txBody>
                    <a:bodyPr/>
                    <a:lstStyle/>
                    <a:p>
                      <a:pPr marL="174625" marR="0" indent="0" algn="l">
                        <a:spcBef>
                          <a:spcPts val="0"/>
                        </a:spcBef>
                        <a:spcAft>
                          <a:spcPts val="0"/>
                        </a:spcAft>
                      </a:pPr>
                      <a:r>
                        <a:rPr lang="en-US" sz="1800" b="0" kern="1200" cap="none" dirty="0" smtClean="0">
                          <a:solidFill>
                            <a:schemeClr val="bg1"/>
                          </a:solidFill>
                          <a:effectLst/>
                          <a:latin typeface="Roboto Light" panose="02000000000000000000" pitchFamily="2" charset="0"/>
                          <a:ea typeface="Roboto Light" panose="02000000000000000000" pitchFamily="2" charset="0"/>
                          <a:cs typeface="Roboto Light" panose="02000000000000000000" pitchFamily="2" charset="0"/>
                        </a:rPr>
                        <a:t>Introduction to </a:t>
                      </a:r>
                      <a:r>
                        <a:rPr lang="en-US" sz="1800" b="0" kern="1200" cap="none" dirty="0" smtClean="0">
                          <a:solidFill>
                            <a:schemeClr val="bg1"/>
                          </a:solidFill>
                          <a:effectLst/>
                          <a:latin typeface="Roboto Light" panose="02000000000000000000" pitchFamily="2" charset="0"/>
                          <a:ea typeface="Roboto Light" panose="02000000000000000000" pitchFamily="2" charset="0"/>
                          <a:cs typeface="Roboto Light" panose="02000000000000000000" pitchFamily="2" charset="0"/>
                        </a:rPr>
                        <a:t>DL</a:t>
                      </a:r>
                      <a:endParaRPr lang="en-US" sz="1800" b="0" dirty="0">
                        <a:solidFill>
                          <a:schemeClr val="bg1"/>
                        </a:solidFill>
                        <a:effectLst/>
                        <a:latin typeface="Roboto Light" panose="02000000000000000000" pitchFamily="2" charset="0"/>
                        <a:ea typeface="Roboto Light" panose="02000000000000000000" pitchFamily="2" charset="0"/>
                        <a:cs typeface="Roboto Light" panose="02000000000000000000" pitchFamily="2" charset="0"/>
                      </a:endParaRPr>
                    </a:p>
                  </a:txBody>
                  <a:tcPr marL="0" marR="64283"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70D42"/>
                    </a:solidFill>
                  </a:tcPr>
                </a:tc>
                <a:extLst>
                  <a:ext uri="{0D108BD9-81ED-4DB2-BD59-A6C34878D82A}">
                    <a16:rowId xmlns:a16="http://schemas.microsoft.com/office/drawing/2014/main" val="10000"/>
                  </a:ext>
                </a:extLst>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180989274"/>
              </p:ext>
            </p:extLst>
          </p:nvPr>
        </p:nvGraphicFramePr>
        <p:xfrm>
          <a:off x="1503700" y="3012586"/>
          <a:ext cx="3793068" cy="626552"/>
        </p:xfrm>
        <a:graphic>
          <a:graphicData uri="http://schemas.openxmlformats.org/drawingml/2006/table">
            <a:tbl>
              <a:tblPr firstRow="1" firstCol="1" bandRow="1">
                <a:tableStyleId>{073A0DAA-6AF3-43AB-8588-CEC1D06C72B9}</a:tableStyleId>
              </a:tblPr>
              <a:tblGrid>
                <a:gridCol w="3793068">
                  <a:extLst>
                    <a:ext uri="{9D8B030D-6E8A-4147-A177-3AD203B41FA5}">
                      <a16:colId xmlns:a16="http://schemas.microsoft.com/office/drawing/2014/main" val="20000"/>
                    </a:ext>
                  </a:extLst>
                </a:gridCol>
              </a:tblGrid>
              <a:tr h="626552">
                <a:tc>
                  <a:txBody>
                    <a:bodyPr/>
                    <a:lstStyle/>
                    <a:p>
                      <a:pPr marL="174625" marR="0" indent="0" algn="l">
                        <a:spcBef>
                          <a:spcPts val="0"/>
                        </a:spcBef>
                        <a:spcAft>
                          <a:spcPts val="0"/>
                        </a:spcAft>
                      </a:pPr>
                      <a:r>
                        <a:rPr lang="en-US" sz="1800" b="0" kern="1200" cap="none" dirty="0" smtClean="0">
                          <a:solidFill>
                            <a:schemeClr val="bg1"/>
                          </a:solidFill>
                          <a:effectLst/>
                          <a:latin typeface="Roboto Light" panose="02000000000000000000" pitchFamily="2" charset="0"/>
                          <a:ea typeface="Roboto Light" panose="02000000000000000000" pitchFamily="2" charset="0"/>
                          <a:cs typeface="Roboto Light" panose="02000000000000000000" pitchFamily="2" charset="0"/>
                        </a:rPr>
                        <a:t>Inside DL</a:t>
                      </a:r>
                      <a:endParaRPr lang="en-US" sz="1800" b="0" dirty="0">
                        <a:solidFill>
                          <a:schemeClr val="bg1"/>
                        </a:solidFill>
                        <a:effectLst/>
                        <a:latin typeface="Roboto Light" panose="02000000000000000000" pitchFamily="2" charset="0"/>
                        <a:ea typeface="Roboto Light" panose="02000000000000000000" pitchFamily="2" charset="0"/>
                        <a:cs typeface="Roboto Light" panose="02000000000000000000" pitchFamily="2" charset="0"/>
                      </a:endParaRPr>
                    </a:p>
                  </a:txBody>
                  <a:tcPr marL="0" marR="64283"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70D42"/>
                    </a:solidFill>
                  </a:tcPr>
                </a:tc>
                <a:extLst>
                  <a:ext uri="{0D108BD9-81ED-4DB2-BD59-A6C34878D82A}">
                    <a16:rowId xmlns:a16="http://schemas.microsoft.com/office/drawing/2014/main" val="10000"/>
                  </a:ext>
                </a:extLst>
              </a:tr>
            </a:tbl>
          </a:graphicData>
        </a:graphic>
      </p:graphicFrame>
      <p:graphicFrame>
        <p:nvGraphicFramePr>
          <p:cNvPr id="19" name="Table 18"/>
          <p:cNvGraphicFramePr>
            <a:graphicFrameLocks noGrp="1"/>
          </p:cNvGraphicFramePr>
          <p:nvPr>
            <p:extLst>
              <p:ext uri="{D42A27DB-BD31-4B8C-83A1-F6EECF244321}">
                <p14:modId xmlns:p14="http://schemas.microsoft.com/office/powerpoint/2010/main" val="2872768137"/>
              </p:ext>
            </p:extLst>
          </p:nvPr>
        </p:nvGraphicFramePr>
        <p:xfrm>
          <a:off x="7397995" y="1312734"/>
          <a:ext cx="3793068" cy="626552"/>
        </p:xfrm>
        <a:graphic>
          <a:graphicData uri="http://schemas.openxmlformats.org/drawingml/2006/table">
            <a:tbl>
              <a:tblPr firstRow="1" firstCol="1" bandRow="1">
                <a:tableStyleId>{073A0DAA-6AF3-43AB-8588-CEC1D06C72B9}</a:tableStyleId>
              </a:tblPr>
              <a:tblGrid>
                <a:gridCol w="3793068">
                  <a:extLst>
                    <a:ext uri="{9D8B030D-6E8A-4147-A177-3AD203B41FA5}">
                      <a16:colId xmlns:a16="http://schemas.microsoft.com/office/drawing/2014/main" val="20000"/>
                    </a:ext>
                  </a:extLst>
                </a:gridCol>
              </a:tblGrid>
              <a:tr h="626552">
                <a:tc>
                  <a:txBody>
                    <a:bodyPr/>
                    <a:lstStyle/>
                    <a:p>
                      <a:pPr marL="174625" marR="0" indent="0" algn="l">
                        <a:spcBef>
                          <a:spcPts val="0"/>
                        </a:spcBef>
                        <a:spcAft>
                          <a:spcPts val="0"/>
                        </a:spcAft>
                      </a:pPr>
                      <a:r>
                        <a:rPr lang="en-US" sz="1800" b="0" kern="1200" cap="none" dirty="0" smtClean="0">
                          <a:solidFill>
                            <a:schemeClr val="bg1"/>
                          </a:solidFill>
                          <a:effectLst/>
                          <a:latin typeface="Roboto Light" panose="02000000000000000000" pitchFamily="2" charset="0"/>
                          <a:ea typeface="Roboto Light" panose="02000000000000000000" pitchFamily="2" charset="0"/>
                          <a:cs typeface="Roboto Light" panose="02000000000000000000" pitchFamily="2" charset="0"/>
                        </a:rPr>
                        <a:t>DL use Case</a:t>
                      </a:r>
                      <a:endParaRPr lang="en-US" sz="1800" b="0" dirty="0">
                        <a:solidFill>
                          <a:schemeClr val="bg1"/>
                        </a:solidFill>
                        <a:effectLst/>
                        <a:latin typeface="Roboto Light" panose="02000000000000000000" pitchFamily="2" charset="0"/>
                        <a:ea typeface="Roboto Light" panose="02000000000000000000" pitchFamily="2" charset="0"/>
                        <a:cs typeface="Roboto Light" panose="02000000000000000000" pitchFamily="2" charset="0"/>
                      </a:endParaRPr>
                    </a:p>
                  </a:txBody>
                  <a:tcPr marL="0" marR="64283"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70D42"/>
                    </a:solidFill>
                  </a:tcPr>
                </a:tc>
                <a:extLst>
                  <a:ext uri="{0D108BD9-81ED-4DB2-BD59-A6C34878D82A}">
                    <a16:rowId xmlns:a16="http://schemas.microsoft.com/office/drawing/2014/main" val="10000"/>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3527519574"/>
              </p:ext>
            </p:extLst>
          </p:nvPr>
        </p:nvGraphicFramePr>
        <p:xfrm>
          <a:off x="7397995" y="2965392"/>
          <a:ext cx="3793068" cy="626552"/>
        </p:xfrm>
        <a:graphic>
          <a:graphicData uri="http://schemas.openxmlformats.org/drawingml/2006/table">
            <a:tbl>
              <a:tblPr firstRow="1" firstCol="1" bandRow="1">
                <a:tableStyleId>{073A0DAA-6AF3-43AB-8588-CEC1D06C72B9}</a:tableStyleId>
              </a:tblPr>
              <a:tblGrid>
                <a:gridCol w="3793068">
                  <a:extLst>
                    <a:ext uri="{9D8B030D-6E8A-4147-A177-3AD203B41FA5}">
                      <a16:colId xmlns:a16="http://schemas.microsoft.com/office/drawing/2014/main" val="20000"/>
                    </a:ext>
                  </a:extLst>
                </a:gridCol>
              </a:tblGrid>
              <a:tr h="626552">
                <a:tc>
                  <a:txBody>
                    <a:bodyPr/>
                    <a:lstStyle/>
                    <a:p>
                      <a:pPr marL="174625" marR="0" indent="0" algn="l">
                        <a:spcBef>
                          <a:spcPts val="0"/>
                        </a:spcBef>
                        <a:spcAft>
                          <a:spcPts val="0"/>
                        </a:spcAft>
                      </a:pPr>
                      <a:r>
                        <a:rPr lang="en-US" sz="1800" b="0" kern="1200" cap="none" dirty="0" smtClean="0">
                          <a:solidFill>
                            <a:schemeClr val="bg1"/>
                          </a:solidFill>
                          <a:effectLst/>
                          <a:latin typeface="Roboto Light" panose="02000000000000000000" pitchFamily="2" charset="0"/>
                          <a:ea typeface="Roboto Light" panose="02000000000000000000" pitchFamily="2" charset="0"/>
                          <a:cs typeface="Roboto Light" panose="02000000000000000000" pitchFamily="2" charset="0"/>
                        </a:rPr>
                        <a:t>Practice</a:t>
                      </a:r>
                      <a:endParaRPr lang="en-US" sz="1800" b="0" dirty="0">
                        <a:solidFill>
                          <a:schemeClr val="bg1"/>
                        </a:solidFill>
                        <a:effectLst/>
                        <a:latin typeface="Roboto Light" panose="02000000000000000000" pitchFamily="2" charset="0"/>
                        <a:ea typeface="Roboto Light" panose="02000000000000000000" pitchFamily="2" charset="0"/>
                        <a:cs typeface="Roboto Light" panose="02000000000000000000" pitchFamily="2" charset="0"/>
                      </a:endParaRPr>
                    </a:p>
                  </a:txBody>
                  <a:tcPr marL="0" marR="64283" marT="0" marB="0" anchor="ctr">
                    <a:lnL w="9525" cap="flat" cmpd="sng" algn="ctr">
                      <a:noFill/>
                      <a:prstDash val="solid"/>
                      <a:round/>
                      <a:headEnd type="none" w="med" len="med"/>
                      <a:tailEnd type="none" w="med" len="med"/>
                    </a:lnL>
                    <a:lnR w="9525" cap="flat" cmpd="sng" algn="ctr">
                      <a:noFill/>
                      <a:prstDash val="solid"/>
                      <a:round/>
                      <a:headEnd type="none" w="med" len="med"/>
                      <a:tailEnd type="none" w="med" len="med"/>
                    </a:lnR>
                    <a:lnT w="9525" cap="flat" cmpd="sng" algn="ctr">
                      <a:noFill/>
                      <a:prstDash val="solid"/>
                      <a:round/>
                      <a:headEnd type="none" w="med" len="med"/>
                      <a:tailEnd type="none" w="med" len="med"/>
                    </a:lnT>
                    <a:lnB w="9525" cap="flat" cmpd="sng" algn="ctr">
                      <a:solidFill>
                        <a:schemeClr val="bg1"/>
                      </a:solidFill>
                      <a:prstDash val="solid"/>
                      <a:round/>
                      <a:headEnd type="none" w="med" len="med"/>
                      <a:tailEnd type="none" w="med" len="med"/>
                    </a:lnB>
                    <a:solidFill>
                      <a:srgbClr val="070D42"/>
                    </a:solidFill>
                  </a:tcPr>
                </a:tc>
                <a:extLst>
                  <a:ext uri="{0D108BD9-81ED-4DB2-BD59-A6C34878D82A}">
                    <a16:rowId xmlns:a16="http://schemas.microsoft.com/office/drawing/2014/main" val="10000"/>
                  </a:ext>
                </a:extLst>
              </a:tr>
            </a:tbl>
          </a:graphicData>
        </a:graphic>
      </p:graphicFrame>
      <p:sp>
        <p:nvSpPr>
          <p:cNvPr id="23" name="TextBox 22"/>
          <p:cNvSpPr txBox="1"/>
          <p:nvPr/>
        </p:nvSpPr>
        <p:spPr>
          <a:xfrm>
            <a:off x="4267791" y="6275344"/>
            <a:ext cx="3893310" cy="338554"/>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linggaajiandika@gmail.com </a:t>
            </a:r>
            <a:r>
              <a:rPr lang="en-US" sz="1600" dirty="0" smtClean="0"/>
              <a:t>| 081223228410</a:t>
            </a:r>
            <a:endParaRPr lang="id-ID" sz="1600" dirty="0" smtClean="0"/>
          </a:p>
        </p:txBody>
      </p:sp>
    </p:spTree>
    <p:extLst>
      <p:ext uri="{BB962C8B-B14F-4D97-AF65-F5344CB8AC3E}">
        <p14:creationId xmlns:p14="http://schemas.microsoft.com/office/powerpoint/2010/main" val="15746432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D42"/>
        </a:solidFill>
        <a:effectLst/>
      </p:bgPr>
    </p:bg>
    <p:spTree>
      <p:nvGrpSpPr>
        <p:cNvPr id="1" name=""/>
        <p:cNvGrpSpPr/>
        <p:nvPr/>
      </p:nvGrpSpPr>
      <p:grpSpPr>
        <a:xfrm>
          <a:off x="0" y="0"/>
          <a:ext cx="0" cy="0"/>
          <a:chOff x="0" y="0"/>
          <a:chExt cx="0" cy="0"/>
        </a:xfrm>
      </p:grpSpPr>
      <p:sp>
        <p:nvSpPr>
          <p:cNvPr id="3" name="Rectangle 2"/>
          <p:cNvSpPr/>
          <p:nvPr/>
        </p:nvSpPr>
        <p:spPr>
          <a:xfrm>
            <a:off x="3483423" y="2812576"/>
            <a:ext cx="5442516" cy="769441"/>
          </a:xfrm>
          <a:prstGeom prst="rect">
            <a:avLst/>
          </a:prstGeom>
        </p:spPr>
        <p:txBody>
          <a:bodyPr wrap="none">
            <a:spAutoFit/>
          </a:bodyPr>
          <a:lstStyle/>
          <a:p>
            <a:pPr algn="ctr"/>
            <a:r>
              <a:rPr lang="en-US" sz="4400" b="1" dirty="0" smtClean="0">
                <a:solidFill>
                  <a:schemeClr val="bg1"/>
                </a:solidFill>
              </a:rPr>
              <a:t>Intro to Deep Learning</a:t>
            </a:r>
            <a:endParaRPr lang="en-US" sz="4400" b="1" dirty="0" smtClean="0">
              <a:solidFill>
                <a:schemeClr val="bg1"/>
              </a:solidFill>
            </a:endParaRPr>
          </a:p>
        </p:txBody>
      </p:sp>
    </p:spTree>
    <p:extLst>
      <p:ext uri="{BB962C8B-B14F-4D97-AF65-F5344CB8AC3E}">
        <p14:creationId xmlns:p14="http://schemas.microsoft.com/office/powerpoint/2010/main" val="42932709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5117" y="887506"/>
            <a:ext cx="3504164" cy="523220"/>
          </a:xfrm>
          <a:prstGeom prst="rect">
            <a:avLst/>
          </a:prstGeom>
          <a:noFill/>
        </p:spPr>
        <p:txBody>
          <a:bodyPr wrap="none" rtlCol="0">
            <a:spAutoFit/>
          </a:bodyPr>
          <a:lstStyle/>
          <a:p>
            <a:r>
              <a:rPr lang="en-US" sz="2800" b="1" dirty="0" smtClean="0">
                <a:solidFill>
                  <a:srgbClr val="070D42"/>
                </a:solidFill>
              </a:rPr>
              <a:t>Artificial Intelligence ?</a:t>
            </a:r>
            <a:endParaRPr lang="id-ID" sz="2800" b="1" dirty="0">
              <a:solidFill>
                <a:srgbClr val="070D42"/>
              </a:solidFill>
            </a:endParaRPr>
          </a:p>
        </p:txBody>
      </p:sp>
      <p:sp>
        <p:nvSpPr>
          <p:cNvPr id="4" name="Rectangle 3"/>
          <p:cNvSpPr/>
          <p:nvPr/>
        </p:nvSpPr>
        <p:spPr>
          <a:xfrm>
            <a:off x="685799" y="1769239"/>
            <a:ext cx="4746813" cy="2308324"/>
          </a:xfrm>
          <a:prstGeom prst="rect">
            <a:avLst/>
          </a:prstGeom>
        </p:spPr>
        <p:txBody>
          <a:bodyPr wrap="square">
            <a:spAutoFit/>
          </a:bodyPr>
          <a:lstStyle/>
          <a:p>
            <a:pPr algn="just"/>
            <a:r>
              <a:rPr lang="en-US" dirty="0" smtClean="0">
                <a:solidFill>
                  <a:schemeClr val="bg2">
                    <a:lumMod val="25000"/>
                  </a:schemeClr>
                </a:solidFill>
              </a:rPr>
              <a:t>Artificial Intelligence </a:t>
            </a:r>
            <a:r>
              <a:rPr lang="id-ID" dirty="0" smtClean="0">
                <a:solidFill>
                  <a:schemeClr val="bg2">
                    <a:lumMod val="25000"/>
                  </a:schemeClr>
                </a:solidFill>
              </a:rPr>
              <a:t>(AI)</a:t>
            </a:r>
            <a:r>
              <a:rPr lang="en-US" dirty="0" smtClean="0">
                <a:solidFill>
                  <a:schemeClr val="bg2">
                    <a:lumMod val="25000"/>
                  </a:schemeClr>
                </a:solidFill>
              </a:rPr>
              <a:t> </a:t>
            </a:r>
            <a:r>
              <a:rPr lang="en-US" dirty="0" err="1" smtClean="0">
                <a:solidFill>
                  <a:schemeClr val="bg2">
                    <a:lumMod val="25000"/>
                  </a:schemeClr>
                </a:solidFill>
              </a:rPr>
              <a:t>atau</a:t>
            </a:r>
            <a:r>
              <a:rPr lang="en-US" dirty="0" smtClean="0">
                <a:solidFill>
                  <a:schemeClr val="bg2">
                    <a:lumMod val="25000"/>
                  </a:schemeClr>
                </a:solidFill>
              </a:rPr>
              <a:t> </a:t>
            </a:r>
            <a:r>
              <a:rPr lang="en-US" dirty="0" err="1" smtClean="0">
                <a:solidFill>
                  <a:schemeClr val="bg2">
                    <a:lumMod val="25000"/>
                  </a:schemeClr>
                </a:solidFill>
              </a:rPr>
              <a:t>kecerdasan</a:t>
            </a:r>
            <a:r>
              <a:rPr lang="en-US" dirty="0" smtClean="0">
                <a:solidFill>
                  <a:schemeClr val="bg2">
                    <a:lumMod val="25000"/>
                  </a:schemeClr>
                </a:solidFill>
              </a:rPr>
              <a:t> </a:t>
            </a:r>
            <a:r>
              <a:rPr lang="en-US" dirty="0" err="1" smtClean="0">
                <a:solidFill>
                  <a:schemeClr val="bg2">
                    <a:lumMod val="25000"/>
                  </a:schemeClr>
                </a:solidFill>
              </a:rPr>
              <a:t>buatan</a:t>
            </a:r>
            <a:r>
              <a:rPr lang="id-ID" dirty="0" smtClean="0">
                <a:solidFill>
                  <a:schemeClr val="bg2">
                    <a:lumMod val="25000"/>
                  </a:schemeClr>
                </a:solidFill>
              </a:rPr>
              <a:t> mengacu pada simulasi kecerdasan manusia dalam mesin yang diprogram untuk berpikir seperti manusia dan meniru tindakan </a:t>
            </a:r>
            <a:r>
              <a:rPr lang="en-US" dirty="0" err="1" smtClean="0">
                <a:solidFill>
                  <a:schemeClr val="bg2">
                    <a:lumMod val="25000"/>
                  </a:schemeClr>
                </a:solidFill>
              </a:rPr>
              <a:t>manusia</a:t>
            </a:r>
            <a:r>
              <a:rPr lang="id-ID" dirty="0" smtClean="0">
                <a:solidFill>
                  <a:schemeClr val="bg2">
                    <a:lumMod val="25000"/>
                  </a:schemeClr>
                </a:solidFill>
              </a:rPr>
              <a:t>. Istilah </a:t>
            </a:r>
            <a:r>
              <a:rPr lang="en-US" dirty="0" smtClean="0">
                <a:solidFill>
                  <a:schemeClr val="bg2">
                    <a:lumMod val="25000"/>
                  </a:schemeClr>
                </a:solidFill>
              </a:rPr>
              <a:t>AI</a:t>
            </a:r>
            <a:r>
              <a:rPr lang="id-ID" dirty="0" smtClean="0">
                <a:solidFill>
                  <a:schemeClr val="bg2">
                    <a:lumMod val="25000"/>
                  </a:schemeClr>
                </a:solidFill>
              </a:rPr>
              <a:t> juga dapat diterapkan pada mesin apa pun yang menunjukkan sifat-sifat yang terkait dengan pikiran manusia seperti pembelajaran dan pemecahan masalah.</a:t>
            </a:r>
          </a:p>
        </p:txBody>
      </p:sp>
      <p:pic>
        <p:nvPicPr>
          <p:cNvPr id="5" name="Picture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9075" r="20718"/>
          <a:stretch/>
        </p:blipFill>
        <p:spPr>
          <a:xfrm>
            <a:off x="5782235" y="0"/>
            <a:ext cx="6409765" cy="6858000"/>
          </a:xfrm>
          <a:prstGeom prst="rect">
            <a:avLst/>
          </a:prstGeom>
        </p:spPr>
      </p:pic>
    </p:spTree>
    <p:extLst>
      <p:ext uri="{BB962C8B-B14F-4D97-AF65-F5344CB8AC3E}">
        <p14:creationId xmlns:p14="http://schemas.microsoft.com/office/powerpoint/2010/main" val="4423380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266329" y="726141"/>
            <a:ext cx="3012363" cy="523220"/>
          </a:xfrm>
          <a:prstGeom prst="rect">
            <a:avLst/>
          </a:prstGeom>
          <a:noFill/>
        </p:spPr>
        <p:txBody>
          <a:bodyPr wrap="none" rtlCol="0">
            <a:spAutoFit/>
          </a:bodyPr>
          <a:lstStyle/>
          <a:p>
            <a:r>
              <a:rPr lang="en-US" sz="2800" b="1" dirty="0" smtClean="0">
                <a:solidFill>
                  <a:srgbClr val="070D42"/>
                </a:solidFill>
              </a:rPr>
              <a:t>Machine Learning?</a:t>
            </a:r>
            <a:endParaRPr lang="id-ID" sz="2800" b="1" dirty="0">
              <a:solidFill>
                <a:srgbClr val="070D42"/>
              </a:solidFill>
            </a:endParaRPr>
          </a:p>
        </p:txBody>
      </p:sp>
      <p:sp>
        <p:nvSpPr>
          <p:cNvPr id="4" name="Rectangle 3"/>
          <p:cNvSpPr/>
          <p:nvPr/>
        </p:nvSpPr>
        <p:spPr>
          <a:xfrm>
            <a:off x="6347011" y="1607874"/>
            <a:ext cx="4746813" cy="3693319"/>
          </a:xfrm>
          <a:prstGeom prst="rect">
            <a:avLst/>
          </a:prstGeom>
        </p:spPr>
        <p:txBody>
          <a:bodyPr wrap="square">
            <a:spAutoFit/>
          </a:bodyPr>
          <a:lstStyle/>
          <a:p>
            <a:pPr algn="just"/>
            <a:r>
              <a:rPr lang="en-US" dirty="0" err="1"/>
              <a:t>Mesin</a:t>
            </a:r>
            <a:r>
              <a:rPr lang="en-US" dirty="0"/>
              <a:t> </a:t>
            </a:r>
            <a:r>
              <a:rPr lang="en-US" dirty="0" err="1"/>
              <a:t>disini</a:t>
            </a:r>
            <a:r>
              <a:rPr lang="en-US" dirty="0"/>
              <a:t> </a:t>
            </a:r>
            <a:r>
              <a:rPr lang="en-US" dirty="0" err="1"/>
              <a:t>adalah</a:t>
            </a:r>
            <a:r>
              <a:rPr lang="en-US" dirty="0"/>
              <a:t> </a:t>
            </a:r>
            <a:r>
              <a:rPr lang="en-US" dirty="0" err="1"/>
              <a:t>mesin</a:t>
            </a:r>
            <a:r>
              <a:rPr lang="en-US" dirty="0"/>
              <a:t> </a:t>
            </a:r>
            <a:r>
              <a:rPr lang="en-US" dirty="0" err="1"/>
              <a:t>dalam</a:t>
            </a:r>
            <a:r>
              <a:rPr lang="en-US" dirty="0"/>
              <a:t> </a:t>
            </a:r>
            <a:r>
              <a:rPr lang="en-US" dirty="0" err="1"/>
              <a:t>pengertian</a:t>
            </a:r>
            <a:r>
              <a:rPr lang="en-US" dirty="0"/>
              <a:t> </a:t>
            </a:r>
            <a:r>
              <a:rPr lang="en-US" dirty="0" err="1"/>
              <a:t>lebih</a:t>
            </a:r>
            <a:r>
              <a:rPr lang="en-US" dirty="0"/>
              <a:t> </a:t>
            </a:r>
            <a:r>
              <a:rPr lang="en-US" dirty="0" err="1"/>
              <a:t>mendekati</a:t>
            </a:r>
            <a:r>
              <a:rPr lang="en-US" dirty="0"/>
              <a:t> ‘</a:t>
            </a:r>
            <a:r>
              <a:rPr lang="en-US" b="1" dirty="0" err="1"/>
              <a:t>sistem</a:t>
            </a:r>
            <a:r>
              <a:rPr lang="en-US" dirty="0"/>
              <a:t>’ </a:t>
            </a:r>
            <a:r>
              <a:rPr lang="en-US" dirty="0" err="1"/>
              <a:t>bukan</a:t>
            </a:r>
            <a:r>
              <a:rPr lang="en-US" dirty="0"/>
              <a:t> </a:t>
            </a:r>
            <a:r>
              <a:rPr lang="en-US" dirty="0" err="1"/>
              <a:t>mesin</a:t>
            </a:r>
            <a:r>
              <a:rPr lang="en-US" dirty="0"/>
              <a:t> </a:t>
            </a:r>
            <a:r>
              <a:rPr lang="en-US" dirty="0" err="1"/>
              <a:t>mekanik</a:t>
            </a:r>
            <a:r>
              <a:rPr lang="en-US" dirty="0"/>
              <a:t>. </a:t>
            </a:r>
            <a:r>
              <a:rPr lang="en-US" dirty="0" err="1"/>
              <a:t>Istilah</a:t>
            </a:r>
            <a:r>
              <a:rPr lang="en-US" dirty="0"/>
              <a:t> </a:t>
            </a:r>
            <a:r>
              <a:rPr lang="en-US" dirty="0" err="1"/>
              <a:t>pemelajaran</a:t>
            </a:r>
            <a:r>
              <a:rPr lang="en-US" dirty="0"/>
              <a:t> </a:t>
            </a:r>
            <a:r>
              <a:rPr lang="en-US" dirty="0" err="1"/>
              <a:t>pertama</a:t>
            </a:r>
            <a:r>
              <a:rPr lang="en-US" dirty="0"/>
              <a:t> kali </a:t>
            </a:r>
            <a:r>
              <a:rPr lang="en-US" dirty="0" err="1"/>
              <a:t>muncul</a:t>
            </a:r>
            <a:r>
              <a:rPr lang="en-US" dirty="0"/>
              <a:t> </a:t>
            </a:r>
            <a:r>
              <a:rPr lang="en-US" dirty="0" err="1"/>
              <a:t>dalam</a:t>
            </a:r>
            <a:r>
              <a:rPr lang="en-US" dirty="0"/>
              <a:t> </a:t>
            </a:r>
            <a:r>
              <a:rPr lang="en-US" dirty="0" err="1"/>
              <a:t>disiplin</a:t>
            </a:r>
            <a:r>
              <a:rPr lang="en-US" dirty="0"/>
              <a:t> </a:t>
            </a:r>
            <a:r>
              <a:rPr lang="en-US" dirty="0" err="1"/>
              <a:t>ilmu</a:t>
            </a:r>
            <a:r>
              <a:rPr lang="en-US" dirty="0"/>
              <a:t> </a:t>
            </a:r>
            <a:r>
              <a:rPr lang="en-US" i="1" dirty="0"/>
              <a:t>artificial intelligence</a:t>
            </a:r>
            <a:r>
              <a:rPr lang="en-US" dirty="0"/>
              <a:t> </a:t>
            </a:r>
            <a:r>
              <a:rPr lang="en-US" dirty="0" err="1"/>
              <a:t>atau</a:t>
            </a:r>
            <a:r>
              <a:rPr lang="en-US" dirty="0"/>
              <a:t> </a:t>
            </a:r>
            <a:r>
              <a:rPr lang="en-US" dirty="0" err="1"/>
              <a:t>kecerdasan</a:t>
            </a:r>
            <a:r>
              <a:rPr lang="en-US" dirty="0"/>
              <a:t> </a:t>
            </a:r>
            <a:r>
              <a:rPr lang="en-US" dirty="0" err="1"/>
              <a:t>buatan</a:t>
            </a:r>
            <a:r>
              <a:rPr lang="en-US" dirty="0"/>
              <a:t>. Learning </a:t>
            </a:r>
            <a:r>
              <a:rPr lang="en-US" dirty="0" err="1"/>
              <a:t>atau</a:t>
            </a:r>
            <a:r>
              <a:rPr lang="en-US" dirty="0"/>
              <a:t> </a:t>
            </a:r>
            <a:r>
              <a:rPr lang="en-US" dirty="0" err="1"/>
              <a:t>pembelajaran</a:t>
            </a:r>
            <a:r>
              <a:rPr lang="en-US" dirty="0"/>
              <a:t> </a:t>
            </a:r>
            <a:r>
              <a:rPr lang="en-US" dirty="0" err="1"/>
              <a:t>berarti</a:t>
            </a:r>
            <a:r>
              <a:rPr lang="en-US" dirty="0"/>
              <a:t> </a:t>
            </a:r>
            <a:r>
              <a:rPr lang="en-US" dirty="0" err="1"/>
              <a:t>menambah</a:t>
            </a:r>
            <a:r>
              <a:rPr lang="en-US" dirty="0"/>
              <a:t> </a:t>
            </a:r>
            <a:r>
              <a:rPr lang="en-US" dirty="0" err="1"/>
              <a:t>pengetahuan</a:t>
            </a:r>
            <a:r>
              <a:rPr lang="en-US" dirty="0"/>
              <a:t>, </a:t>
            </a:r>
            <a:r>
              <a:rPr lang="en-US" dirty="0" err="1"/>
              <a:t>memahami</a:t>
            </a:r>
            <a:r>
              <a:rPr lang="en-US" dirty="0"/>
              <a:t> </a:t>
            </a:r>
            <a:r>
              <a:rPr lang="en-US" dirty="0" err="1"/>
              <a:t>dengan</a:t>
            </a:r>
            <a:r>
              <a:rPr lang="en-US" dirty="0"/>
              <a:t> </a:t>
            </a:r>
            <a:r>
              <a:rPr lang="en-US" dirty="0" err="1"/>
              <a:t>belajar</a:t>
            </a:r>
            <a:r>
              <a:rPr lang="en-US" dirty="0"/>
              <a:t>, </a:t>
            </a:r>
            <a:r>
              <a:rPr lang="en-US" dirty="0" err="1"/>
              <a:t>mengikuti</a:t>
            </a:r>
            <a:r>
              <a:rPr lang="en-US" dirty="0"/>
              <a:t> </a:t>
            </a:r>
            <a:r>
              <a:rPr lang="en-US" dirty="0" err="1"/>
              <a:t>perintah</a:t>
            </a:r>
            <a:r>
              <a:rPr lang="en-US" dirty="0"/>
              <a:t>. </a:t>
            </a:r>
            <a:r>
              <a:rPr lang="en-US" i="1" dirty="0"/>
              <a:t>Machine learning</a:t>
            </a:r>
            <a:r>
              <a:rPr lang="en-US" dirty="0"/>
              <a:t> </a:t>
            </a:r>
            <a:r>
              <a:rPr lang="en-US" dirty="0" err="1"/>
              <a:t>merupakan</a:t>
            </a:r>
            <a:r>
              <a:rPr lang="en-US" dirty="0"/>
              <a:t> </a:t>
            </a:r>
            <a:r>
              <a:rPr lang="en-US" dirty="0" err="1"/>
              <a:t>salah</a:t>
            </a:r>
            <a:r>
              <a:rPr lang="en-US" dirty="0"/>
              <a:t> </a:t>
            </a:r>
            <a:r>
              <a:rPr lang="en-US" dirty="0" err="1"/>
              <a:t>satu</a:t>
            </a:r>
            <a:r>
              <a:rPr lang="en-US" dirty="0"/>
              <a:t> </a:t>
            </a:r>
            <a:r>
              <a:rPr lang="en-US" dirty="0" err="1"/>
              <a:t>cabang</a:t>
            </a:r>
            <a:r>
              <a:rPr lang="en-US" dirty="0"/>
              <a:t> </a:t>
            </a:r>
            <a:r>
              <a:rPr lang="en-US" dirty="0" err="1"/>
              <a:t>dari</a:t>
            </a:r>
            <a:r>
              <a:rPr lang="en-US" dirty="0"/>
              <a:t> </a:t>
            </a:r>
            <a:r>
              <a:rPr lang="en-US" dirty="0" err="1"/>
              <a:t>kecerdasan</a:t>
            </a:r>
            <a:r>
              <a:rPr lang="en-US" dirty="0"/>
              <a:t> </a:t>
            </a:r>
            <a:r>
              <a:rPr lang="en-US" dirty="0" err="1"/>
              <a:t>buatan</a:t>
            </a:r>
            <a:r>
              <a:rPr lang="en-US" dirty="0"/>
              <a:t> yang </a:t>
            </a:r>
            <a:r>
              <a:rPr lang="en-US" dirty="0" err="1"/>
              <a:t>membahas</a:t>
            </a:r>
            <a:r>
              <a:rPr lang="en-US" dirty="0"/>
              <a:t> </a:t>
            </a:r>
            <a:r>
              <a:rPr lang="en-US" dirty="0" err="1"/>
              <a:t>mengenai</a:t>
            </a:r>
            <a:r>
              <a:rPr lang="en-US" dirty="0"/>
              <a:t> </a:t>
            </a:r>
            <a:r>
              <a:rPr lang="en-US" dirty="0" err="1"/>
              <a:t>pembangunan</a:t>
            </a:r>
            <a:r>
              <a:rPr lang="en-US" dirty="0"/>
              <a:t> </a:t>
            </a:r>
            <a:r>
              <a:rPr lang="en-US" dirty="0" err="1"/>
              <a:t>sistem</a:t>
            </a:r>
            <a:r>
              <a:rPr lang="en-US" dirty="0"/>
              <a:t> yang </a:t>
            </a:r>
            <a:r>
              <a:rPr lang="en-US" dirty="0" err="1"/>
              <a:t>didapat</a:t>
            </a:r>
            <a:r>
              <a:rPr lang="en-US" dirty="0"/>
              <a:t> </a:t>
            </a:r>
            <a:r>
              <a:rPr lang="en-US" dirty="0" err="1"/>
              <a:t>berdasarkan</a:t>
            </a:r>
            <a:r>
              <a:rPr lang="en-US" dirty="0"/>
              <a:t> </a:t>
            </a:r>
            <a:r>
              <a:rPr lang="en-US" dirty="0" err="1"/>
              <a:t>pada</a:t>
            </a:r>
            <a:r>
              <a:rPr lang="en-US" dirty="0"/>
              <a:t> </a:t>
            </a:r>
            <a:r>
              <a:rPr lang="en-US" dirty="0" err="1"/>
              <a:t>pemelajaran</a:t>
            </a:r>
            <a:r>
              <a:rPr lang="en-US" dirty="0"/>
              <a:t> data, </a:t>
            </a:r>
            <a:r>
              <a:rPr lang="en-US" dirty="0" err="1"/>
              <a:t>atau</a:t>
            </a:r>
            <a:r>
              <a:rPr lang="en-US" dirty="0"/>
              <a:t> </a:t>
            </a:r>
            <a:r>
              <a:rPr lang="en-US" dirty="0" err="1"/>
              <a:t>sebuah</a:t>
            </a:r>
            <a:r>
              <a:rPr lang="en-US" dirty="0"/>
              <a:t> </a:t>
            </a:r>
            <a:r>
              <a:rPr lang="en-US" dirty="0" err="1"/>
              <a:t>studi</a:t>
            </a:r>
            <a:r>
              <a:rPr lang="en-US" dirty="0"/>
              <a:t> yang </a:t>
            </a:r>
            <a:r>
              <a:rPr lang="en-US" dirty="0" err="1"/>
              <a:t>mempelajari</a:t>
            </a:r>
            <a:r>
              <a:rPr lang="en-US" dirty="0"/>
              <a:t> </a:t>
            </a:r>
            <a:r>
              <a:rPr lang="en-US" dirty="0" err="1"/>
              <a:t>cara</a:t>
            </a:r>
            <a:r>
              <a:rPr lang="en-US" dirty="0"/>
              <a:t> </a:t>
            </a:r>
            <a:r>
              <a:rPr lang="en-US" dirty="0" err="1"/>
              <a:t>untuk</a:t>
            </a:r>
            <a:r>
              <a:rPr lang="en-US" dirty="0"/>
              <a:t> </a:t>
            </a:r>
            <a:r>
              <a:rPr lang="en-US" dirty="0" err="1"/>
              <a:t>memprogram</a:t>
            </a:r>
            <a:r>
              <a:rPr lang="en-US" dirty="0"/>
              <a:t> </a:t>
            </a:r>
            <a:r>
              <a:rPr lang="en-US" dirty="0" err="1"/>
              <a:t>sebuah</a:t>
            </a:r>
            <a:r>
              <a:rPr lang="en-US" dirty="0"/>
              <a:t> </a:t>
            </a:r>
            <a:r>
              <a:rPr lang="en-US" dirty="0" err="1"/>
              <a:t>komputer</a:t>
            </a:r>
            <a:r>
              <a:rPr lang="en-US" dirty="0"/>
              <a:t> </a:t>
            </a:r>
            <a:r>
              <a:rPr lang="en-US" dirty="0" err="1"/>
              <a:t>untuk</a:t>
            </a:r>
            <a:r>
              <a:rPr lang="en-US" dirty="0"/>
              <a:t> </a:t>
            </a:r>
            <a:r>
              <a:rPr lang="en-US" dirty="0" err="1"/>
              <a:t>belajar</a:t>
            </a:r>
            <a:r>
              <a:rPr lang="en-US" dirty="0"/>
              <a:t>.</a:t>
            </a:r>
            <a:endParaRPr lang="id-ID" dirty="0" smtClean="0">
              <a:solidFill>
                <a:schemeClr val="bg2">
                  <a:lumMod val="25000"/>
                </a:schemeClr>
              </a:solidFill>
            </a:endParaRPr>
          </a:p>
        </p:txBody>
      </p:sp>
      <p:pic>
        <p:nvPicPr>
          <p:cNvPr id="5" name="Picture 2" descr="https://klikgss.com/wp-content/uploads/2021/01/1_c_fiB-YgbnMl6nntYGBMHQ.jpeg"/>
          <p:cNvPicPr>
            <a:picLocks noChangeAspect="1" noChangeArrowheads="1"/>
          </p:cNvPicPr>
          <p:nvPr/>
        </p:nvPicPr>
        <p:blipFill rotWithShape="1">
          <a:blip r:embed="rId2">
            <a:extLst>
              <a:ext uri="{28A0092B-C50C-407E-A947-70E740481C1C}">
                <a14:useLocalDpi xmlns:a14="http://schemas.microsoft.com/office/drawing/2010/main" val="0"/>
              </a:ext>
            </a:extLst>
          </a:blip>
          <a:srcRect l="17504" r="16835"/>
          <a:stretch/>
        </p:blipFill>
        <p:spPr bwMode="auto">
          <a:xfrm>
            <a:off x="-613171" y="0"/>
            <a:ext cx="68795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97199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2728" y="2290110"/>
            <a:ext cx="4872319" cy="2862322"/>
          </a:xfrm>
          <a:prstGeom prst="rect">
            <a:avLst/>
          </a:prstGeom>
        </p:spPr>
        <p:txBody>
          <a:bodyPr wrap="square">
            <a:spAutoFit/>
          </a:bodyPr>
          <a:lstStyle/>
          <a:p>
            <a:pPr algn="just"/>
            <a:r>
              <a:rPr lang="en-US" dirty="0" smtClean="0"/>
              <a:t>Deep learning </a:t>
            </a:r>
            <a:r>
              <a:rPr lang="id-ID" dirty="0" smtClean="0"/>
              <a:t>adalah fungsi kecerdasan buatan yang meniru cara kerja otak manusia dalam </a:t>
            </a:r>
            <a:r>
              <a:rPr lang="id-ID" dirty="0" smtClean="0"/>
              <a:t>memproses </a:t>
            </a:r>
            <a:r>
              <a:rPr lang="id-ID" dirty="0" smtClean="0"/>
              <a:t>data dan menciptakan pola untuk digunakan dalam pengambilan keputusan. </a:t>
            </a:r>
            <a:r>
              <a:rPr lang="en-US" i="1" dirty="0" smtClean="0"/>
              <a:t>deep learning </a:t>
            </a:r>
            <a:r>
              <a:rPr lang="id-ID" dirty="0" smtClean="0"/>
              <a:t>adalah subset </a:t>
            </a:r>
            <a:r>
              <a:rPr lang="en-US" i="1" dirty="0" smtClean="0"/>
              <a:t>machine learning </a:t>
            </a:r>
            <a:r>
              <a:rPr lang="id-ID" dirty="0" smtClean="0"/>
              <a:t>dalam kecerdasan buatan (AI) yang memiliki jaringan </a:t>
            </a:r>
            <a:r>
              <a:rPr lang="en-US" dirty="0" err="1" smtClean="0"/>
              <a:t>sehingga</a:t>
            </a:r>
            <a:r>
              <a:rPr lang="id-ID" dirty="0" smtClean="0"/>
              <a:t> mampu belajar tanpa pengawasan dari data yang tidak terstruktur atau tidak berlabel. Juga dikenal sebagai </a:t>
            </a:r>
            <a:r>
              <a:rPr lang="id-ID" i="1" dirty="0" smtClean="0"/>
              <a:t>deep neural learning </a:t>
            </a:r>
            <a:r>
              <a:rPr lang="id-ID" dirty="0" smtClean="0"/>
              <a:t>atau </a:t>
            </a:r>
            <a:r>
              <a:rPr lang="id-ID" i="1" dirty="0" smtClean="0"/>
              <a:t>deep neural network</a:t>
            </a:r>
            <a:r>
              <a:rPr lang="id-ID" dirty="0" smtClean="0"/>
              <a:t>.</a:t>
            </a:r>
            <a:endParaRPr lang="id-ID" dirty="0"/>
          </a:p>
        </p:txBody>
      </p:sp>
      <p:pic>
        <p:nvPicPr>
          <p:cNvPr id="2052" name="Picture 4" descr="https://wallpaperaccess.com/full/1704510.jpg"/>
          <p:cNvPicPr>
            <a:picLocks noChangeAspect="1" noChangeArrowheads="1"/>
          </p:cNvPicPr>
          <p:nvPr/>
        </p:nvPicPr>
        <p:blipFill rotWithShape="1">
          <a:blip r:embed="rId2">
            <a:extLst>
              <a:ext uri="{28A0092B-C50C-407E-A947-70E740481C1C}">
                <a14:useLocalDpi xmlns:a14="http://schemas.microsoft.com/office/drawing/2010/main" val="0"/>
              </a:ext>
            </a:extLst>
          </a:blip>
          <a:srcRect l="44407"/>
          <a:stretch/>
        </p:blipFill>
        <p:spPr bwMode="auto">
          <a:xfrm>
            <a:off x="5459506" y="0"/>
            <a:ext cx="6834606" cy="69154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22728" y="1640541"/>
            <a:ext cx="2329484" cy="523220"/>
          </a:xfrm>
          <a:prstGeom prst="rect">
            <a:avLst/>
          </a:prstGeom>
          <a:noFill/>
        </p:spPr>
        <p:txBody>
          <a:bodyPr wrap="none" rtlCol="0">
            <a:spAutoFit/>
          </a:bodyPr>
          <a:lstStyle/>
          <a:p>
            <a:r>
              <a:rPr lang="en-US" sz="2800" b="1" dirty="0" smtClean="0">
                <a:solidFill>
                  <a:srgbClr val="070D42"/>
                </a:solidFill>
              </a:rPr>
              <a:t>Deep Learning</a:t>
            </a:r>
            <a:endParaRPr lang="id-ID" sz="2800" b="1" dirty="0">
              <a:solidFill>
                <a:srgbClr val="070D42"/>
              </a:solidFill>
            </a:endParaRPr>
          </a:p>
        </p:txBody>
      </p:sp>
    </p:spTree>
    <p:extLst>
      <p:ext uri="{BB962C8B-B14F-4D97-AF65-F5344CB8AC3E}">
        <p14:creationId xmlns:p14="http://schemas.microsoft.com/office/powerpoint/2010/main" val="10061925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ttps://www.argility.com/wp-content/uploads/2018/04/image10.png"/>
          <p:cNvPicPr/>
          <p:nvPr/>
        </p:nvPicPr>
        <p:blipFill>
          <a:blip r:embed="rId2">
            <a:extLst>
              <a:ext uri="{28A0092B-C50C-407E-A947-70E740481C1C}">
                <a14:useLocalDpi xmlns:a14="http://schemas.microsoft.com/office/drawing/2010/main" val="0"/>
              </a:ext>
            </a:extLst>
          </a:blip>
          <a:srcRect/>
          <a:stretch>
            <a:fillRect/>
          </a:stretch>
        </p:blipFill>
        <p:spPr bwMode="auto">
          <a:xfrm>
            <a:off x="3605717" y="634060"/>
            <a:ext cx="5217458" cy="5045980"/>
          </a:xfrm>
          <a:prstGeom prst="rect">
            <a:avLst/>
          </a:prstGeom>
          <a:noFill/>
          <a:ln>
            <a:noFill/>
          </a:ln>
        </p:spPr>
      </p:pic>
      <p:sp>
        <p:nvSpPr>
          <p:cNvPr id="3" name="TextBox 2"/>
          <p:cNvSpPr txBox="1"/>
          <p:nvPr/>
        </p:nvSpPr>
        <p:spPr>
          <a:xfrm>
            <a:off x="4267791" y="6275344"/>
            <a:ext cx="3893310" cy="338554"/>
          </a:xfrm>
          <a:prstGeom prst="rect">
            <a:avLst/>
          </a:prstGeom>
          <a:noFill/>
        </p:spPr>
        <p:txBody>
          <a:bodyPr wrap="none" rtlCol="0">
            <a:spAutoFit/>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600" dirty="0" smtClean="0"/>
              <a:t>linggaajiandika@gmail.com </a:t>
            </a:r>
            <a:r>
              <a:rPr lang="en-US" sz="1600" dirty="0" smtClean="0"/>
              <a:t>| 081223228410</a:t>
            </a:r>
            <a:endParaRPr lang="id-ID" sz="1600" dirty="0" smtClean="0"/>
          </a:p>
        </p:txBody>
      </p:sp>
    </p:spTree>
    <p:extLst>
      <p:ext uri="{BB962C8B-B14F-4D97-AF65-F5344CB8AC3E}">
        <p14:creationId xmlns:p14="http://schemas.microsoft.com/office/powerpoint/2010/main" val="26333307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D42"/>
        </a:solidFill>
        <a:effectLst/>
      </p:bgPr>
    </p:bg>
    <p:spTree>
      <p:nvGrpSpPr>
        <p:cNvPr id="1" name=""/>
        <p:cNvGrpSpPr/>
        <p:nvPr/>
      </p:nvGrpSpPr>
      <p:grpSpPr>
        <a:xfrm>
          <a:off x="0" y="0"/>
          <a:ext cx="0" cy="0"/>
          <a:chOff x="0" y="0"/>
          <a:chExt cx="0" cy="0"/>
        </a:xfrm>
      </p:grpSpPr>
      <p:sp>
        <p:nvSpPr>
          <p:cNvPr id="3" name="Rectangle 2"/>
          <p:cNvSpPr/>
          <p:nvPr/>
        </p:nvSpPr>
        <p:spPr>
          <a:xfrm>
            <a:off x="3662964" y="2812576"/>
            <a:ext cx="5083444" cy="769441"/>
          </a:xfrm>
          <a:prstGeom prst="rect">
            <a:avLst/>
          </a:prstGeom>
        </p:spPr>
        <p:txBody>
          <a:bodyPr wrap="none">
            <a:spAutoFit/>
          </a:bodyPr>
          <a:lstStyle/>
          <a:p>
            <a:pPr algn="ctr"/>
            <a:r>
              <a:rPr lang="en-US" sz="4400" b="1" dirty="0" smtClean="0">
                <a:solidFill>
                  <a:schemeClr val="bg1"/>
                </a:solidFill>
              </a:rPr>
              <a:t>Inside Deep Learning</a:t>
            </a:r>
            <a:endParaRPr lang="en-US" sz="4400" b="1" dirty="0" smtClean="0">
              <a:solidFill>
                <a:schemeClr val="bg1"/>
              </a:solidFill>
            </a:endParaRPr>
          </a:p>
        </p:txBody>
      </p:sp>
    </p:spTree>
    <p:extLst>
      <p:ext uri="{BB962C8B-B14F-4D97-AF65-F5344CB8AC3E}">
        <p14:creationId xmlns:p14="http://schemas.microsoft.com/office/powerpoint/2010/main" val="28246511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2749" y="620510"/>
            <a:ext cx="2563074" cy="523220"/>
          </a:xfrm>
          <a:prstGeom prst="rect">
            <a:avLst/>
          </a:prstGeom>
          <a:noFill/>
        </p:spPr>
        <p:txBody>
          <a:bodyPr wrap="none" rtlCol="0">
            <a:spAutoFit/>
          </a:bodyPr>
          <a:lstStyle/>
          <a:p>
            <a:r>
              <a:rPr lang="en-US" sz="2800" b="1" i="1" dirty="0" smtClean="0">
                <a:solidFill>
                  <a:srgbClr val="070D42"/>
                </a:solidFill>
              </a:rPr>
              <a:t>Neural Network</a:t>
            </a:r>
            <a:endParaRPr lang="id-ID" sz="2800" b="1" i="1" dirty="0">
              <a:solidFill>
                <a:srgbClr val="070D42"/>
              </a:solidFill>
            </a:endParaRPr>
          </a:p>
        </p:txBody>
      </p:sp>
      <p:sp>
        <p:nvSpPr>
          <p:cNvPr id="3" name="Rectangle 2"/>
          <p:cNvSpPr/>
          <p:nvPr/>
        </p:nvSpPr>
        <p:spPr>
          <a:xfrm>
            <a:off x="712748" y="1302061"/>
            <a:ext cx="10139027" cy="923330"/>
          </a:xfrm>
          <a:prstGeom prst="rect">
            <a:avLst/>
          </a:prstGeom>
        </p:spPr>
        <p:txBody>
          <a:bodyPr wrap="square">
            <a:spAutoFit/>
          </a:bodyPr>
          <a:lstStyle/>
          <a:p>
            <a:pPr algn="just"/>
            <a:r>
              <a:rPr lang="id-ID" dirty="0" smtClean="0"/>
              <a:t>Jaringan saraf tiruan atau sering disebut </a:t>
            </a:r>
            <a:r>
              <a:rPr lang="id-ID" i="1" dirty="0" smtClean="0"/>
              <a:t>neural network </a:t>
            </a:r>
            <a:r>
              <a:rPr lang="id-ID" dirty="0" smtClean="0"/>
              <a:t>adalah jaringan dari sekelompok unit pemroses kecil yang dimodelkan berdasarkan adaptasi dari kerja sistem saraf manusia. Jaringan saraf tiruan telah dikembangkan sebagai generalisasi model matematika dari saraf  manusia</a:t>
            </a:r>
            <a:endParaRPr lang="id-ID" dirty="0"/>
          </a:p>
        </p:txBody>
      </p:sp>
      <p:pic>
        <p:nvPicPr>
          <p:cNvPr id="5" name="Picture 4"/>
          <p:cNvPicPr>
            <a:picLocks noChangeAspect="1"/>
          </p:cNvPicPr>
          <p:nvPr/>
        </p:nvPicPr>
        <p:blipFill>
          <a:blip r:embed="rId2"/>
          <a:stretch>
            <a:fillRect/>
          </a:stretch>
        </p:blipFill>
        <p:spPr>
          <a:xfrm>
            <a:off x="3037275" y="2485744"/>
            <a:ext cx="5489972" cy="3242703"/>
          </a:xfrm>
          <a:prstGeom prst="rect">
            <a:avLst/>
          </a:prstGeom>
        </p:spPr>
      </p:pic>
    </p:spTree>
    <p:extLst>
      <p:ext uri="{BB962C8B-B14F-4D97-AF65-F5344CB8AC3E}">
        <p14:creationId xmlns:p14="http://schemas.microsoft.com/office/powerpoint/2010/main" val="35417706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Pro Motion - Multicolors Light">
      <a:dk1>
        <a:sysClr val="windowText" lastClr="000000"/>
      </a:dk1>
      <a:lt1>
        <a:sysClr val="window" lastClr="FFFFFF"/>
      </a:lt1>
      <a:dk2>
        <a:srgbClr val="000000"/>
      </a:dk2>
      <a:lt2>
        <a:srgbClr val="FFFFFF"/>
      </a:lt2>
      <a:accent1>
        <a:srgbClr val="C00000"/>
      </a:accent1>
      <a:accent2>
        <a:srgbClr val="FFC000"/>
      </a:accent2>
      <a:accent3>
        <a:srgbClr val="00B050"/>
      </a:accent3>
      <a:accent4>
        <a:srgbClr val="0070C0"/>
      </a:accent4>
      <a:accent5>
        <a:srgbClr val="542378"/>
      </a:accent5>
      <a:accent6>
        <a:srgbClr val="FFFFFF"/>
      </a:accent6>
      <a:hlink>
        <a:srgbClr val="0070C0"/>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1907</TotalTime>
  <Words>480</Words>
  <Application>Microsoft Office PowerPoint</Application>
  <PresentationFormat>Widescreen</PresentationFormat>
  <Paragraphs>45</Paragraphs>
  <Slides>17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Nexa Bold</vt:lpstr>
      <vt:lpstr>Roboto</vt:lpstr>
      <vt:lpstr>Roboto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ling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ling</dc:creator>
  <cp:lastModifiedBy>ling</cp:lastModifiedBy>
  <cp:revision>32</cp:revision>
  <dcterms:created xsi:type="dcterms:W3CDTF">2020-12-11T09:03:51Z</dcterms:created>
  <dcterms:modified xsi:type="dcterms:W3CDTF">2021-04-12T01:26:29Z</dcterms:modified>
</cp:coreProperties>
</file>